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4268" r:id="rId1"/>
  </p:sldMasterIdLst>
  <p:notesMasterIdLst>
    <p:notesMasterId r:id="rId26"/>
  </p:notesMasterIdLst>
  <p:sldIdLst>
    <p:sldId id="256" r:id="rId2"/>
    <p:sldId id="257" r:id="rId3"/>
    <p:sldId id="258" r:id="rId4"/>
    <p:sldId id="267" r:id="rId5"/>
    <p:sldId id="259" r:id="rId6"/>
    <p:sldId id="276" r:id="rId7"/>
    <p:sldId id="288" r:id="rId8"/>
    <p:sldId id="268" r:id="rId9"/>
    <p:sldId id="275" r:id="rId10"/>
    <p:sldId id="261" r:id="rId11"/>
    <p:sldId id="269" r:id="rId12"/>
    <p:sldId id="278" r:id="rId13"/>
    <p:sldId id="280" r:id="rId14"/>
    <p:sldId id="284" r:id="rId15"/>
    <p:sldId id="282" r:id="rId16"/>
    <p:sldId id="283" r:id="rId17"/>
    <p:sldId id="273" r:id="rId18"/>
    <p:sldId id="262" r:id="rId19"/>
    <p:sldId id="281" r:id="rId20"/>
    <p:sldId id="285" r:id="rId21"/>
    <p:sldId id="265" r:id="rId22"/>
    <p:sldId id="270" r:id="rId23"/>
    <p:sldId id="287" r:id="rId24"/>
    <p:sldId id="266"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Lato" panose="020F0502020204030203" pitchFamily="34" charset="0"/>
      <p:regular r:id="rId31"/>
      <p:bold r:id="rId32"/>
      <p:italic r:id="rId33"/>
      <p:boldItalic r:id="rId34"/>
    </p:embeddedFont>
    <p:embeddedFont>
      <p:font typeface="Rockwell" panose="02060603020205020403" pitchFamily="18" charset="0"/>
      <p:regular r:id="rId35"/>
      <p:bold r:id="rId36"/>
      <p:italic r:id="rId37"/>
      <p:boldItalic r:id="rId38"/>
    </p:embeddedFont>
    <p:embeddedFont>
      <p:font typeface="Rockwell Condensed" panose="02060603050405020104" pitchFamily="18" charset="0"/>
      <p:regular r:id="rId39"/>
      <p:bold r:id="rId40"/>
    </p:embeddedFont>
    <p:embeddedFont>
      <p:font typeface="Rockwell Extra Bold" panose="02060903040505020403" pitchFamily="18" charset="0"/>
      <p:bold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05E8FB-E78A-485E-923D-BBED3FC44F94}" v="2" dt="2022-12-10T07:38:39.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3" d="100"/>
          <a:sy n="63" d="100"/>
        </p:scale>
        <p:origin x="77" y="72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itha reddy" userId="d8edacaac18b48b9" providerId="LiveId" clId="{C505E8FB-E78A-485E-923D-BBED3FC44F94}"/>
    <pc:docChg chg="undo custSel modSld">
      <pc:chgData name="akshitha reddy" userId="d8edacaac18b48b9" providerId="LiveId" clId="{C505E8FB-E78A-485E-923D-BBED3FC44F94}" dt="2022-12-10T07:51:33.438" v="848" actId="20577"/>
      <pc:docMkLst>
        <pc:docMk/>
      </pc:docMkLst>
      <pc:sldChg chg="modSp mod">
        <pc:chgData name="akshitha reddy" userId="d8edacaac18b48b9" providerId="LiveId" clId="{C505E8FB-E78A-485E-923D-BBED3FC44F94}" dt="2022-12-09T17:42:43.247" v="9" actId="20577"/>
        <pc:sldMkLst>
          <pc:docMk/>
          <pc:sldMk cId="0" sldId="258"/>
        </pc:sldMkLst>
        <pc:spChg chg="mod">
          <ac:chgData name="akshitha reddy" userId="d8edacaac18b48b9" providerId="LiveId" clId="{C505E8FB-E78A-485E-923D-BBED3FC44F94}" dt="2022-12-09T17:42:43.247" v="9" actId="20577"/>
          <ac:spMkLst>
            <pc:docMk/>
            <pc:sldMk cId="0" sldId="258"/>
            <ac:spMk id="2" creationId="{185F029D-99EE-D96E-701D-9013F7D971B9}"/>
          </ac:spMkLst>
        </pc:spChg>
      </pc:sldChg>
      <pc:sldChg chg="modSp mod">
        <pc:chgData name="akshitha reddy" userId="d8edacaac18b48b9" providerId="LiveId" clId="{C505E8FB-E78A-485E-923D-BBED3FC44F94}" dt="2022-12-10T00:08:58.707" v="825" actId="14100"/>
        <pc:sldMkLst>
          <pc:docMk/>
          <pc:sldMk cId="0" sldId="259"/>
        </pc:sldMkLst>
        <pc:picChg chg="mod">
          <ac:chgData name="akshitha reddy" userId="d8edacaac18b48b9" providerId="LiveId" clId="{C505E8FB-E78A-485E-923D-BBED3FC44F94}" dt="2022-12-10T00:08:58.707" v="825" actId="14100"/>
          <ac:picMkLst>
            <pc:docMk/>
            <pc:sldMk cId="0" sldId="259"/>
            <ac:picMk id="3" creationId="{DC0CCD94-1B7F-B70B-1001-4890DA0D382C}"/>
          </ac:picMkLst>
        </pc:picChg>
      </pc:sldChg>
      <pc:sldChg chg="modSp mod">
        <pc:chgData name="akshitha reddy" userId="d8edacaac18b48b9" providerId="LiveId" clId="{C505E8FB-E78A-485E-923D-BBED3FC44F94}" dt="2022-12-10T07:51:33.438" v="848" actId="20577"/>
        <pc:sldMkLst>
          <pc:docMk/>
          <pc:sldMk cId="0" sldId="265"/>
        </pc:sldMkLst>
        <pc:spChg chg="mod">
          <ac:chgData name="akshitha reddy" userId="d8edacaac18b48b9" providerId="LiveId" clId="{C505E8FB-E78A-485E-923D-BBED3FC44F94}" dt="2022-12-10T07:51:33.438" v="848" actId="20577"/>
          <ac:spMkLst>
            <pc:docMk/>
            <pc:sldMk cId="0" sldId="265"/>
            <ac:spMk id="171" creationId="{00000000-0000-0000-0000-000000000000}"/>
          </ac:spMkLst>
        </pc:spChg>
      </pc:sldChg>
      <pc:sldChg chg="modSp mod">
        <pc:chgData name="akshitha reddy" userId="d8edacaac18b48b9" providerId="LiveId" clId="{C505E8FB-E78A-485E-923D-BBED3FC44F94}" dt="2022-12-10T02:57:53.773" v="827" actId="1036"/>
        <pc:sldMkLst>
          <pc:docMk/>
          <pc:sldMk cId="4141683603" sldId="269"/>
        </pc:sldMkLst>
        <pc:picChg chg="mod">
          <ac:chgData name="akshitha reddy" userId="d8edacaac18b48b9" providerId="LiveId" clId="{C505E8FB-E78A-485E-923D-BBED3FC44F94}" dt="2022-12-10T02:57:53.773" v="827" actId="1036"/>
          <ac:picMkLst>
            <pc:docMk/>
            <pc:sldMk cId="4141683603" sldId="269"/>
            <ac:picMk id="6" creationId="{7CAAB190-8308-62D8-8CC6-61974FFF5C78}"/>
          </ac:picMkLst>
        </pc:picChg>
      </pc:sldChg>
      <pc:sldChg chg="modSp mod">
        <pc:chgData name="akshitha reddy" userId="d8edacaac18b48b9" providerId="LiveId" clId="{C505E8FB-E78A-485E-923D-BBED3FC44F94}" dt="2022-12-10T07:50:40.923" v="847" actId="20577"/>
        <pc:sldMkLst>
          <pc:docMk/>
          <pc:sldMk cId="2722820557" sldId="270"/>
        </pc:sldMkLst>
        <pc:spChg chg="mod">
          <ac:chgData name="akshitha reddy" userId="d8edacaac18b48b9" providerId="LiveId" clId="{C505E8FB-E78A-485E-923D-BBED3FC44F94}" dt="2022-12-10T07:50:40.923" v="847" actId="20577"/>
          <ac:spMkLst>
            <pc:docMk/>
            <pc:sldMk cId="2722820557" sldId="270"/>
            <ac:spMk id="171" creationId="{00000000-0000-0000-0000-000000000000}"/>
          </ac:spMkLst>
        </pc:spChg>
      </pc:sldChg>
      <pc:sldChg chg="addSp delSp modSp mod">
        <pc:chgData name="akshitha reddy" userId="d8edacaac18b48b9" providerId="LiveId" clId="{C505E8FB-E78A-485E-923D-BBED3FC44F94}" dt="2022-12-10T06:55:49.296" v="838" actId="26606"/>
        <pc:sldMkLst>
          <pc:docMk/>
          <pc:sldMk cId="346775397" sldId="273"/>
        </pc:sldMkLst>
        <pc:spChg chg="mod">
          <ac:chgData name="akshitha reddy" userId="d8edacaac18b48b9" providerId="LiveId" clId="{C505E8FB-E78A-485E-923D-BBED3FC44F94}" dt="2022-12-10T06:55:49.296" v="838" actId="26606"/>
          <ac:spMkLst>
            <pc:docMk/>
            <pc:sldMk cId="346775397" sldId="273"/>
            <ac:spMk id="144" creationId="{00000000-0000-0000-0000-000000000000}"/>
          </ac:spMkLst>
        </pc:spChg>
        <pc:spChg chg="add del">
          <ac:chgData name="akshitha reddy" userId="d8edacaac18b48b9" providerId="LiveId" clId="{C505E8FB-E78A-485E-923D-BBED3FC44F94}" dt="2022-12-10T06:55:49.296" v="838" actId="26606"/>
          <ac:spMkLst>
            <pc:docMk/>
            <pc:sldMk cId="346775397" sldId="273"/>
            <ac:spMk id="156" creationId="{3FD711E9-7F79-40A9-8D9E-4AE293C154A5}"/>
          </ac:spMkLst>
        </pc:spChg>
        <pc:spChg chg="add del">
          <ac:chgData name="akshitha reddy" userId="d8edacaac18b48b9" providerId="LiveId" clId="{C505E8FB-E78A-485E-923D-BBED3FC44F94}" dt="2022-12-10T06:55:32.006" v="829" actId="26606"/>
          <ac:spMkLst>
            <pc:docMk/>
            <pc:sldMk cId="346775397" sldId="273"/>
            <ac:spMk id="165" creationId="{3FD711E9-7F79-40A9-8D9E-4AE293C154A5}"/>
          </ac:spMkLst>
        </pc:spChg>
        <pc:spChg chg="add del">
          <ac:chgData name="akshitha reddy" userId="d8edacaac18b48b9" providerId="LiveId" clId="{C505E8FB-E78A-485E-923D-BBED3FC44F94}" dt="2022-12-10T06:55:35.424" v="831" actId="26606"/>
          <ac:spMkLst>
            <pc:docMk/>
            <pc:sldMk cId="346775397" sldId="273"/>
            <ac:spMk id="167" creationId="{059D8741-EAD6-41B1-A882-70D70FC35821}"/>
          </ac:spMkLst>
        </pc:spChg>
        <pc:spChg chg="add del">
          <ac:chgData name="akshitha reddy" userId="d8edacaac18b48b9" providerId="LiveId" clId="{C505E8FB-E78A-485E-923D-BBED3FC44F94}" dt="2022-12-10T06:55:35.424" v="831" actId="26606"/>
          <ac:spMkLst>
            <pc:docMk/>
            <pc:sldMk cId="346775397" sldId="273"/>
            <ac:spMk id="169" creationId="{45444F36-3103-4D11-A25F-C054D4606DA4}"/>
          </ac:spMkLst>
        </pc:spChg>
        <pc:spChg chg="add del">
          <ac:chgData name="akshitha reddy" userId="d8edacaac18b48b9" providerId="LiveId" clId="{C505E8FB-E78A-485E-923D-BBED3FC44F94}" dt="2022-12-10T06:55:35.424" v="831" actId="26606"/>
          <ac:spMkLst>
            <pc:docMk/>
            <pc:sldMk cId="346775397" sldId="273"/>
            <ac:spMk id="170" creationId="{5118BA95-03E7-41B7-B442-0AF8C0A7FF68}"/>
          </ac:spMkLst>
        </pc:spChg>
        <pc:spChg chg="add del">
          <ac:chgData name="akshitha reddy" userId="d8edacaac18b48b9" providerId="LiveId" clId="{C505E8FB-E78A-485E-923D-BBED3FC44F94}" dt="2022-12-10T06:55:35.424" v="831" actId="26606"/>
          <ac:spMkLst>
            <pc:docMk/>
            <pc:sldMk cId="346775397" sldId="273"/>
            <ac:spMk id="171" creationId="{AD9B3EAD-A2B3-42C4-927C-3455E3E69EE6}"/>
          </ac:spMkLst>
        </pc:spChg>
        <pc:spChg chg="add del">
          <ac:chgData name="akshitha reddy" userId="d8edacaac18b48b9" providerId="LiveId" clId="{C505E8FB-E78A-485E-923D-BBED3FC44F94}" dt="2022-12-10T06:55:40.449" v="833" actId="26606"/>
          <ac:spMkLst>
            <pc:docMk/>
            <pc:sldMk cId="346775397" sldId="273"/>
            <ac:spMk id="174" creationId="{5FB4329C-BF98-421E-8A0D-43A2CF95E1DC}"/>
          </ac:spMkLst>
        </pc:spChg>
        <pc:spChg chg="add del">
          <ac:chgData name="akshitha reddy" userId="d8edacaac18b48b9" providerId="LiveId" clId="{C505E8FB-E78A-485E-923D-BBED3FC44F94}" dt="2022-12-10T06:55:40.449" v="833" actId="26606"/>
          <ac:spMkLst>
            <pc:docMk/>
            <pc:sldMk cId="346775397" sldId="273"/>
            <ac:spMk id="175" creationId="{F3CDC6B8-20F2-4C8D-8599-EC572C0BFF59}"/>
          </ac:spMkLst>
        </pc:spChg>
        <pc:spChg chg="add del">
          <ac:chgData name="akshitha reddy" userId="d8edacaac18b48b9" providerId="LiveId" clId="{C505E8FB-E78A-485E-923D-BBED3FC44F94}" dt="2022-12-10T06:55:47.001" v="835" actId="26606"/>
          <ac:spMkLst>
            <pc:docMk/>
            <pc:sldMk cId="346775397" sldId="273"/>
            <ac:spMk id="181" creationId="{5118BA95-03E7-41B7-B442-0AF8C0A7FF68}"/>
          </ac:spMkLst>
        </pc:spChg>
        <pc:spChg chg="add del">
          <ac:chgData name="akshitha reddy" userId="d8edacaac18b48b9" providerId="LiveId" clId="{C505E8FB-E78A-485E-923D-BBED3FC44F94}" dt="2022-12-10T06:55:47.001" v="835" actId="26606"/>
          <ac:spMkLst>
            <pc:docMk/>
            <pc:sldMk cId="346775397" sldId="273"/>
            <ac:spMk id="182" creationId="{059D8741-EAD6-41B1-A882-70D70FC35821}"/>
          </ac:spMkLst>
        </pc:spChg>
        <pc:spChg chg="add del">
          <ac:chgData name="akshitha reddy" userId="d8edacaac18b48b9" providerId="LiveId" clId="{C505E8FB-E78A-485E-923D-BBED3FC44F94}" dt="2022-12-10T06:55:47.001" v="835" actId="26606"/>
          <ac:spMkLst>
            <pc:docMk/>
            <pc:sldMk cId="346775397" sldId="273"/>
            <ac:spMk id="183" creationId="{45444F36-3103-4D11-A25F-C054D4606DA4}"/>
          </ac:spMkLst>
        </pc:spChg>
        <pc:spChg chg="add del">
          <ac:chgData name="akshitha reddy" userId="d8edacaac18b48b9" providerId="LiveId" clId="{C505E8FB-E78A-485E-923D-BBED3FC44F94}" dt="2022-12-10T06:55:47.001" v="835" actId="26606"/>
          <ac:spMkLst>
            <pc:docMk/>
            <pc:sldMk cId="346775397" sldId="273"/>
            <ac:spMk id="184" creationId="{AD9B3EAD-A2B3-42C4-927C-3455E3E69EE6}"/>
          </ac:spMkLst>
        </pc:spChg>
        <pc:spChg chg="add del">
          <ac:chgData name="akshitha reddy" userId="d8edacaac18b48b9" providerId="LiveId" clId="{C505E8FB-E78A-485E-923D-BBED3FC44F94}" dt="2022-12-10T06:55:49.171" v="837" actId="26606"/>
          <ac:spMkLst>
            <pc:docMk/>
            <pc:sldMk cId="346775397" sldId="273"/>
            <ac:spMk id="187" creationId="{3FD711E9-7F79-40A9-8D9E-4AE293C154A5}"/>
          </ac:spMkLst>
        </pc:spChg>
        <pc:spChg chg="add">
          <ac:chgData name="akshitha reddy" userId="d8edacaac18b48b9" providerId="LiveId" clId="{C505E8FB-E78A-485E-923D-BBED3FC44F94}" dt="2022-12-10T06:55:49.296" v="838" actId="26606"/>
          <ac:spMkLst>
            <pc:docMk/>
            <pc:sldMk cId="346775397" sldId="273"/>
            <ac:spMk id="190" creationId="{5118BA95-03E7-41B7-B442-0AF8C0A7FF68}"/>
          </ac:spMkLst>
        </pc:spChg>
        <pc:spChg chg="add">
          <ac:chgData name="akshitha reddy" userId="d8edacaac18b48b9" providerId="LiveId" clId="{C505E8FB-E78A-485E-923D-BBED3FC44F94}" dt="2022-12-10T06:55:49.296" v="838" actId="26606"/>
          <ac:spMkLst>
            <pc:docMk/>
            <pc:sldMk cId="346775397" sldId="273"/>
            <ac:spMk id="191" creationId="{059D8741-EAD6-41B1-A882-70D70FC35821}"/>
          </ac:spMkLst>
        </pc:spChg>
        <pc:spChg chg="add">
          <ac:chgData name="akshitha reddy" userId="d8edacaac18b48b9" providerId="LiveId" clId="{C505E8FB-E78A-485E-923D-BBED3FC44F94}" dt="2022-12-10T06:55:49.296" v="838" actId="26606"/>
          <ac:spMkLst>
            <pc:docMk/>
            <pc:sldMk cId="346775397" sldId="273"/>
            <ac:spMk id="192" creationId="{45444F36-3103-4D11-A25F-C054D4606DA4}"/>
          </ac:spMkLst>
        </pc:spChg>
        <pc:spChg chg="add">
          <ac:chgData name="akshitha reddy" userId="d8edacaac18b48b9" providerId="LiveId" clId="{C505E8FB-E78A-485E-923D-BBED3FC44F94}" dt="2022-12-10T06:55:49.296" v="838" actId="26606"/>
          <ac:spMkLst>
            <pc:docMk/>
            <pc:sldMk cId="346775397" sldId="273"/>
            <ac:spMk id="193" creationId="{AD9B3EAD-A2B3-42C4-927C-3455E3E69EE6}"/>
          </ac:spMkLst>
        </pc:spChg>
        <pc:grpChg chg="add del">
          <ac:chgData name="akshitha reddy" userId="d8edacaac18b48b9" providerId="LiveId" clId="{C505E8FB-E78A-485E-923D-BBED3FC44F94}" dt="2022-12-10T06:55:49.296" v="838" actId="26606"/>
          <ac:grpSpMkLst>
            <pc:docMk/>
            <pc:sldMk cId="346775397" sldId="273"/>
            <ac:grpSpMk id="152" creationId="{F85E0883-9001-4D4E-9C91-E8D165DAF9C1}"/>
          </ac:grpSpMkLst>
        </pc:grpChg>
        <pc:grpChg chg="add del">
          <ac:chgData name="akshitha reddy" userId="d8edacaac18b48b9" providerId="LiveId" clId="{C505E8FB-E78A-485E-923D-BBED3FC44F94}" dt="2022-12-10T06:55:32.006" v="829" actId="26606"/>
          <ac:grpSpMkLst>
            <pc:docMk/>
            <pc:sldMk cId="346775397" sldId="273"/>
            <ac:grpSpMk id="161" creationId="{F85E0883-9001-4D4E-9C91-E8D165DAF9C1}"/>
          </ac:grpSpMkLst>
        </pc:grpChg>
        <pc:grpChg chg="add del">
          <ac:chgData name="akshitha reddy" userId="d8edacaac18b48b9" providerId="LiveId" clId="{C505E8FB-E78A-485E-923D-BBED3FC44F94}" dt="2022-12-10T06:55:35.424" v="831" actId="26606"/>
          <ac:grpSpMkLst>
            <pc:docMk/>
            <pc:sldMk cId="346775397" sldId="273"/>
            <ac:grpSpMk id="168" creationId="{F85E0883-9001-4D4E-9C91-E8D165DAF9C1}"/>
          </ac:grpSpMkLst>
        </pc:grpChg>
        <pc:grpChg chg="add del">
          <ac:chgData name="akshitha reddy" userId="d8edacaac18b48b9" providerId="LiveId" clId="{C505E8FB-E78A-485E-923D-BBED3FC44F94}" dt="2022-12-10T06:55:40.449" v="833" actId="26606"/>
          <ac:grpSpMkLst>
            <pc:docMk/>
            <pc:sldMk cId="346775397" sldId="273"/>
            <ac:grpSpMk id="173" creationId="{F85E0883-9001-4D4E-9C91-E8D165DAF9C1}"/>
          </ac:grpSpMkLst>
        </pc:grpChg>
        <pc:grpChg chg="add del">
          <ac:chgData name="akshitha reddy" userId="d8edacaac18b48b9" providerId="LiveId" clId="{C505E8FB-E78A-485E-923D-BBED3FC44F94}" dt="2022-12-10T06:55:40.449" v="833" actId="26606"/>
          <ac:grpSpMkLst>
            <pc:docMk/>
            <pc:sldMk cId="346775397" sldId="273"/>
            <ac:grpSpMk id="176" creationId="{B4342043-9755-451A-9341-6461ADE858EA}"/>
          </ac:grpSpMkLst>
        </pc:grpChg>
        <pc:grpChg chg="add del">
          <ac:chgData name="akshitha reddy" userId="d8edacaac18b48b9" providerId="LiveId" clId="{C505E8FB-E78A-485E-923D-BBED3FC44F94}" dt="2022-12-10T06:55:47.001" v="835" actId="26606"/>
          <ac:grpSpMkLst>
            <pc:docMk/>
            <pc:sldMk cId="346775397" sldId="273"/>
            <ac:grpSpMk id="180" creationId="{F85E0883-9001-4D4E-9C91-E8D165DAF9C1}"/>
          </ac:grpSpMkLst>
        </pc:grpChg>
        <pc:grpChg chg="add del">
          <ac:chgData name="akshitha reddy" userId="d8edacaac18b48b9" providerId="LiveId" clId="{C505E8FB-E78A-485E-923D-BBED3FC44F94}" dt="2022-12-10T06:55:49.171" v="837" actId="26606"/>
          <ac:grpSpMkLst>
            <pc:docMk/>
            <pc:sldMk cId="346775397" sldId="273"/>
            <ac:grpSpMk id="186" creationId="{F85E0883-9001-4D4E-9C91-E8D165DAF9C1}"/>
          </ac:grpSpMkLst>
        </pc:grpChg>
        <pc:grpChg chg="add">
          <ac:chgData name="akshitha reddy" userId="d8edacaac18b48b9" providerId="LiveId" clId="{C505E8FB-E78A-485E-923D-BBED3FC44F94}" dt="2022-12-10T06:55:49.296" v="838" actId="26606"/>
          <ac:grpSpMkLst>
            <pc:docMk/>
            <pc:sldMk cId="346775397" sldId="273"/>
            <ac:grpSpMk id="189" creationId="{F85E0883-9001-4D4E-9C91-E8D165DAF9C1}"/>
          </ac:grpSpMkLst>
        </pc:grpChg>
        <pc:graphicFrameChg chg="mod modGraphic">
          <ac:chgData name="akshitha reddy" userId="d8edacaac18b48b9" providerId="LiveId" clId="{C505E8FB-E78A-485E-923D-BBED3FC44F94}" dt="2022-12-10T06:55:49.296" v="838" actId="26606"/>
          <ac:graphicFrameMkLst>
            <pc:docMk/>
            <pc:sldMk cId="346775397" sldId="273"/>
            <ac:graphicFrameMk id="148" creationId="{0036DA68-A8AD-EBDF-07A6-8B09AE640AC7}"/>
          </ac:graphicFrameMkLst>
        </pc:graphicFrameChg>
      </pc:sldChg>
      <pc:sldChg chg="modSp mod">
        <pc:chgData name="akshitha reddy" userId="d8edacaac18b48b9" providerId="LiveId" clId="{C505E8FB-E78A-485E-923D-BBED3FC44F94}" dt="2022-12-09T17:42:58.257" v="11" actId="5793"/>
        <pc:sldMkLst>
          <pc:docMk/>
          <pc:sldMk cId="2995899316" sldId="275"/>
        </pc:sldMkLst>
        <pc:spChg chg="mod">
          <ac:chgData name="akshitha reddy" userId="d8edacaac18b48b9" providerId="LiveId" clId="{C505E8FB-E78A-485E-923D-BBED3FC44F94}" dt="2022-12-09T17:42:58.257" v="11" actId="5793"/>
          <ac:spMkLst>
            <pc:docMk/>
            <pc:sldMk cId="2995899316" sldId="275"/>
            <ac:spMk id="3" creationId="{B6C3B270-BA62-3C49-83A0-26653738CD28}"/>
          </ac:spMkLst>
        </pc:spChg>
      </pc:sldChg>
      <pc:sldChg chg="modSp mod">
        <pc:chgData name="akshitha reddy" userId="d8edacaac18b48b9" providerId="LiveId" clId="{C505E8FB-E78A-485E-923D-BBED3FC44F94}" dt="2022-12-10T01:02:56.277" v="826" actId="27107"/>
        <pc:sldMkLst>
          <pc:docMk/>
          <pc:sldMk cId="3908419124" sldId="276"/>
        </pc:sldMkLst>
        <pc:spChg chg="mod">
          <ac:chgData name="akshitha reddy" userId="d8edacaac18b48b9" providerId="LiveId" clId="{C505E8FB-E78A-485E-923D-BBED3FC44F94}" dt="2022-12-10T01:02:56.277" v="826" actId="27107"/>
          <ac:spMkLst>
            <pc:docMk/>
            <pc:sldMk cId="3908419124" sldId="276"/>
            <ac:spMk id="112" creationId="{00000000-0000-0000-0000-000000000000}"/>
          </ac:spMkLst>
        </pc:spChg>
      </pc:sldChg>
      <pc:sldChg chg="addSp delSp modSp mod">
        <pc:chgData name="akshitha reddy" userId="d8edacaac18b48b9" providerId="LiveId" clId="{C505E8FB-E78A-485E-923D-BBED3FC44F94}" dt="2022-12-10T07:38:42.252" v="840" actId="21"/>
        <pc:sldMkLst>
          <pc:docMk/>
          <pc:sldMk cId="2363629289" sldId="285"/>
        </pc:sldMkLst>
        <pc:picChg chg="add del mod">
          <ac:chgData name="akshitha reddy" userId="d8edacaac18b48b9" providerId="LiveId" clId="{C505E8FB-E78A-485E-923D-BBED3FC44F94}" dt="2022-12-10T07:38:42.252" v="840" actId="21"/>
          <ac:picMkLst>
            <pc:docMk/>
            <pc:sldMk cId="2363629289" sldId="285"/>
            <ac:picMk id="2" creationId="{6B5B02F7-3AC0-D7B1-D6D4-E6CB5380F33D}"/>
          </ac:picMkLst>
        </pc:picChg>
      </pc:sldChg>
      <pc:sldChg chg="modSp mod">
        <pc:chgData name="akshitha reddy" userId="d8edacaac18b48b9" providerId="LiveId" clId="{C505E8FB-E78A-485E-923D-BBED3FC44F94}" dt="2022-12-10T00:07:58.021" v="824" actId="20577"/>
        <pc:sldMkLst>
          <pc:docMk/>
          <pc:sldMk cId="3398921869" sldId="287"/>
        </pc:sldMkLst>
        <pc:spChg chg="mod">
          <ac:chgData name="akshitha reddy" userId="d8edacaac18b48b9" providerId="LiveId" clId="{C505E8FB-E78A-485E-923D-BBED3FC44F94}" dt="2022-12-09T19:23:14.650" v="819" actId="20577"/>
          <ac:spMkLst>
            <pc:docMk/>
            <pc:sldMk cId="3398921869" sldId="287"/>
            <ac:spMk id="170" creationId="{00000000-0000-0000-0000-000000000000}"/>
          </ac:spMkLst>
        </pc:spChg>
        <pc:spChg chg="mod">
          <ac:chgData name="akshitha reddy" userId="d8edacaac18b48b9" providerId="LiveId" clId="{C505E8FB-E78A-485E-923D-BBED3FC44F94}" dt="2022-12-10T00:07:58.021" v="824" actId="20577"/>
          <ac:spMkLst>
            <pc:docMk/>
            <pc:sldMk cId="3398921869" sldId="287"/>
            <ac:spMk id="17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818B74-FCCF-47C1-A62C-2C93AE371DF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D4467C7-28F6-47AE-B82B-362B2BFD98CA}">
      <dgm:prSet/>
      <dgm:spPr/>
      <dgm:t>
        <a:bodyPr/>
        <a:lstStyle/>
        <a:p>
          <a:r>
            <a:rPr lang="en-US"/>
            <a:t>1) Location </a:t>
          </a:r>
        </a:p>
      </dgm:t>
    </dgm:pt>
    <dgm:pt modelId="{8768E5F2-1535-46CB-9C6E-AB9EB35704A4}" type="parTrans" cxnId="{33F30686-D7A6-4A01-B719-3C6C8280FFC9}">
      <dgm:prSet/>
      <dgm:spPr/>
      <dgm:t>
        <a:bodyPr/>
        <a:lstStyle/>
        <a:p>
          <a:endParaRPr lang="en-US"/>
        </a:p>
      </dgm:t>
    </dgm:pt>
    <dgm:pt modelId="{E22B8D57-4AD9-49F2-B3D3-92ECD28C2C81}" type="sibTrans" cxnId="{33F30686-D7A6-4A01-B719-3C6C8280FFC9}">
      <dgm:prSet/>
      <dgm:spPr/>
      <dgm:t>
        <a:bodyPr/>
        <a:lstStyle/>
        <a:p>
          <a:endParaRPr lang="en-US"/>
        </a:p>
      </dgm:t>
    </dgm:pt>
    <dgm:pt modelId="{9480CDE7-749A-4382-9A07-870B9181CC46}">
      <dgm:prSet/>
      <dgm:spPr/>
      <dgm:t>
        <a:bodyPr/>
        <a:lstStyle/>
        <a:p>
          <a:r>
            <a:rPr lang="en-US"/>
            <a:t>2) Gender</a:t>
          </a:r>
        </a:p>
      </dgm:t>
    </dgm:pt>
    <dgm:pt modelId="{3F623B5A-BC63-4DB1-A625-A1939848132B}" type="parTrans" cxnId="{5DB5C585-6969-4B83-9259-E2B691372A22}">
      <dgm:prSet/>
      <dgm:spPr/>
      <dgm:t>
        <a:bodyPr/>
        <a:lstStyle/>
        <a:p>
          <a:endParaRPr lang="en-US"/>
        </a:p>
      </dgm:t>
    </dgm:pt>
    <dgm:pt modelId="{02981F60-5982-4E42-9DAB-BB2D6D768241}" type="sibTrans" cxnId="{5DB5C585-6969-4B83-9259-E2B691372A22}">
      <dgm:prSet/>
      <dgm:spPr/>
      <dgm:t>
        <a:bodyPr/>
        <a:lstStyle/>
        <a:p>
          <a:endParaRPr lang="en-US"/>
        </a:p>
      </dgm:t>
    </dgm:pt>
    <dgm:pt modelId="{F9F998F0-9ED4-4B2A-8654-CE4493E0171B}">
      <dgm:prSet/>
      <dgm:spPr/>
      <dgm:t>
        <a:bodyPr/>
        <a:lstStyle/>
        <a:p>
          <a:r>
            <a:rPr lang="en-US"/>
            <a:t>3) Yearly-Physical</a:t>
          </a:r>
        </a:p>
      </dgm:t>
    </dgm:pt>
    <dgm:pt modelId="{11EAC987-1384-4A06-8AD7-4A190B0A0FDD}" type="parTrans" cxnId="{1588E89F-2F53-497A-8353-1485F14384E5}">
      <dgm:prSet/>
      <dgm:spPr/>
      <dgm:t>
        <a:bodyPr/>
        <a:lstStyle/>
        <a:p>
          <a:endParaRPr lang="en-US"/>
        </a:p>
      </dgm:t>
    </dgm:pt>
    <dgm:pt modelId="{0731DA8A-8108-4AB9-84C5-A4DA7FA7D258}" type="sibTrans" cxnId="{1588E89F-2F53-497A-8353-1485F14384E5}">
      <dgm:prSet/>
      <dgm:spPr/>
      <dgm:t>
        <a:bodyPr/>
        <a:lstStyle/>
        <a:p>
          <a:endParaRPr lang="en-US"/>
        </a:p>
      </dgm:t>
    </dgm:pt>
    <dgm:pt modelId="{A21BBEF3-01E0-413E-B63B-867433056AE3}">
      <dgm:prSet/>
      <dgm:spPr/>
      <dgm:t>
        <a:bodyPr/>
        <a:lstStyle/>
        <a:p>
          <a:r>
            <a:rPr lang="en-US"/>
            <a:t>4) Marriage</a:t>
          </a:r>
        </a:p>
      </dgm:t>
    </dgm:pt>
    <dgm:pt modelId="{8F8727D6-F8CD-4E5D-A670-FF77BDF9B96C}" type="parTrans" cxnId="{8779378C-4E13-4339-81FF-4157358B7D9A}">
      <dgm:prSet/>
      <dgm:spPr/>
      <dgm:t>
        <a:bodyPr/>
        <a:lstStyle/>
        <a:p>
          <a:endParaRPr lang="en-US"/>
        </a:p>
      </dgm:t>
    </dgm:pt>
    <dgm:pt modelId="{FBFE5848-605E-4863-9E98-A1F5697F108F}" type="sibTrans" cxnId="{8779378C-4E13-4339-81FF-4157358B7D9A}">
      <dgm:prSet/>
      <dgm:spPr/>
      <dgm:t>
        <a:bodyPr/>
        <a:lstStyle/>
        <a:p>
          <a:endParaRPr lang="en-US"/>
        </a:p>
      </dgm:t>
    </dgm:pt>
    <dgm:pt modelId="{8C571D9B-99AE-44F6-B303-E41893C40A33}">
      <dgm:prSet/>
      <dgm:spPr/>
      <dgm:t>
        <a:bodyPr/>
        <a:lstStyle/>
        <a:p>
          <a:r>
            <a:rPr lang="en-US"/>
            <a:t>5) Education Level</a:t>
          </a:r>
        </a:p>
      </dgm:t>
    </dgm:pt>
    <dgm:pt modelId="{BF2B00BF-54D6-4459-9E6D-ED5FD4331C59}" type="parTrans" cxnId="{ACB9A830-BA24-40E3-8711-23E4C2C613E1}">
      <dgm:prSet/>
      <dgm:spPr/>
      <dgm:t>
        <a:bodyPr/>
        <a:lstStyle/>
        <a:p>
          <a:endParaRPr lang="en-US"/>
        </a:p>
      </dgm:t>
    </dgm:pt>
    <dgm:pt modelId="{C58C71BA-06D8-4490-9A98-CAC446775095}" type="sibTrans" cxnId="{ACB9A830-BA24-40E3-8711-23E4C2C613E1}">
      <dgm:prSet/>
      <dgm:spPr/>
      <dgm:t>
        <a:bodyPr/>
        <a:lstStyle/>
        <a:p>
          <a:endParaRPr lang="en-US"/>
        </a:p>
      </dgm:t>
    </dgm:pt>
    <dgm:pt modelId="{33B49826-5544-4BC5-B271-FF24E1929C3C}" type="pres">
      <dgm:prSet presAssocID="{5D818B74-FCCF-47C1-A62C-2C93AE371DF6}" presName="linear" presStyleCnt="0">
        <dgm:presLayoutVars>
          <dgm:animLvl val="lvl"/>
          <dgm:resizeHandles val="exact"/>
        </dgm:presLayoutVars>
      </dgm:prSet>
      <dgm:spPr/>
    </dgm:pt>
    <dgm:pt modelId="{F1BE454B-0FFC-4D39-B3F0-02DE9567BBC6}" type="pres">
      <dgm:prSet presAssocID="{3D4467C7-28F6-47AE-B82B-362B2BFD98CA}" presName="parentText" presStyleLbl="node1" presStyleIdx="0" presStyleCnt="5">
        <dgm:presLayoutVars>
          <dgm:chMax val="0"/>
          <dgm:bulletEnabled val="1"/>
        </dgm:presLayoutVars>
      </dgm:prSet>
      <dgm:spPr/>
    </dgm:pt>
    <dgm:pt modelId="{88D8A58F-6F37-42C1-84E3-4E7EE344ABF3}" type="pres">
      <dgm:prSet presAssocID="{E22B8D57-4AD9-49F2-B3D3-92ECD28C2C81}" presName="spacer" presStyleCnt="0"/>
      <dgm:spPr/>
    </dgm:pt>
    <dgm:pt modelId="{540027C1-B9F2-49B8-A86A-684FA3BBA443}" type="pres">
      <dgm:prSet presAssocID="{9480CDE7-749A-4382-9A07-870B9181CC46}" presName="parentText" presStyleLbl="node1" presStyleIdx="1" presStyleCnt="5">
        <dgm:presLayoutVars>
          <dgm:chMax val="0"/>
          <dgm:bulletEnabled val="1"/>
        </dgm:presLayoutVars>
      </dgm:prSet>
      <dgm:spPr/>
    </dgm:pt>
    <dgm:pt modelId="{BCE3E573-C695-441A-9B66-6241F760396F}" type="pres">
      <dgm:prSet presAssocID="{02981F60-5982-4E42-9DAB-BB2D6D768241}" presName="spacer" presStyleCnt="0"/>
      <dgm:spPr/>
    </dgm:pt>
    <dgm:pt modelId="{82A6AA49-754A-4D28-AD6C-00259DEF8CE2}" type="pres">
      <dgm:prSet presAssocID="{F9F998F0-9ED4-4B2A-8654-CE4493E0171B}" presName="parentText" presStyleLbl="node1" presStyleIdx="2" presStyleCnt="5">
        <dgm:presLayoutVars>
          <dgm:chMax val="0"/>
          <dgm:bulletEnabled val="1"/>
        </dgm:presLayoutVars>
      </dgm:prSet>
      <dgm:spPr/>
    </dgm:pt>
    <dgm:pt modelId="{80B0E5CD-A3D6-4DF2-BF02-D0A8D57B7717}" type="pres">
      <dgm:prSet presAssocID="{0731DA8A-8108-4AB9-84C5-A4DA7FA7D258}" presName="spacer" presStyleCnt="0"/>
      <dgm:spPr/>
    </dgm:pt>
    <dgm:pt modelId="{27EB6F42-2BE8-4FE6-8A75-2E45B22E41AA}" type="pres">
      <dgm:prSet presAssocID="{A21BBEF3-01E0-413E-B63B-867433056AE3}" presName="parentText" presStyleLbl="node1" presStyleIdx="3" presStyleCnt="5">
        <dgm:presLayoutVars>
          <dgm:chMax val="0"/>
          <dgm:bulletEnabled val="1"/>
        </dgm:presLayoutVars>
      </dgm:prSet>
      <dgm:spPr/>
    </dgm:pt>
    <dgm:pt modelId="{80B8D590-8546-442E-8F1C-DF8EB4749DEC}" type="pres">
      <dgm:prSet presAssocID="{FBFE5848-605E-4863-9E98-A1F5697F108F}" presName="spacer" presStyleCnt="0"/>
      <dgm:spPr/>
    </dgm:pt>
    <dgm:pt modelId="{F8E7E3D3-6E12-4958-BB0D-FE5361E922F7}" type="pres">
      <dgm:prSet presAssocID="{8C571D9B-99AE-44F6-B303-E41893C40A33}" presName="parentText" presStyleLbl="node1" presStyleIdx="4" presStyleCnt="5">
        <dgm:presLayoutVars>
          <dgm:chMax val="0"/>
          <dgm:bulletEnabled val="1"/>
        </dgm:presLayoutVars>
      </dgm:prSet>
      <dgm:spPr/>
    </dgm:pt>
  </dgm:ptLst>
  <dgm:cxnLst>
    <dgm:cxn modelId="{B4C60D21-06D5-4BF5-913D-98B5DC6FB46C}" type="presOf" srcId="{9480CDE7-749A-4382-9A07-870B9181CC46}" destId="{540027C1-B9F2-49B8-A86A-684FA3BBA443}" srcOrd="0" destOrd="0" presId="urn:microsoft.com/office/officeart/2005/8/layout/vList2"/>
    <dgm:cxn modelId="{ACB9A830-BA24-40E3-8711-23E4C2C613E1}" srcId="{5D818B74-FCCF-47C1-A62C-2C93AE371DF6}" destId="{8C571D9B-99AE-44F6-B303-E41893C40A33}" srcOrd="4" destOrd="0" parTransId="{BF2B00BF-54D6-4459-9E6D-ED5FD4331C59}" sibTransId="{C58C71BA-06D8-4490-9A98-CAC446775095}"/>
    <dgm:cxn modelId="{4C7A1A40-FCDB-4EAB-8276-0E3E54B409C5}" type="presOf" srcId="{A21BBEF3-01E0-413E-B63B-867433056AE3}" destId="{27EB6F42-2BE8-4FE6-8A75-2E45B22E41AA}" srcOrd="0" destOrd="0" presId="urn:microsoft.com/office/officeart/2005/8/layout/vList2"/>
    <dgm:cxn modelId="{4E505669-D46E-4CBB-8D8A-3E31BF6C0627}" type="presOf" srcId="{5D818B74-FCCF-47C1-A62C-2C93AE371DF6}" destId="{33B49826-5544-4BC5-B271-FF24E1929C3C}" srcOrd="0" destOrd="0" presId="urn:microsoft.com/office/officeart/2005/8/layout/vList2"/>
    <dgm:cxn modelId="{6C10E14C-8853-4CE0-940B-21DD5AE8249C}" type="presOf" srcId="{3D4467C7-28F6-47AE-B82B-362B2BFD98CA}" destId="{F1BE454B-0FFC-4D39-B3F0-02DE9567BBC6}" srcOrd="0" destOrd="0" presId="urn:microsoft.com/office/officeart/2005/8/layout/vList2"/>
    <dgm:cxn modelId="{5DB5C585-6969-4B83-9259-E2B691372A22}" srcId="{5D818B74-FCCF-47C1-A62C-2C93AE371DF6}" destId="{9480CDE7-749A-4382-9A07-870B9181CC46}" srcOrd="1" destOrd="0" parTransId="{3F623B5A-BC63-4DB1-A625-A1939848132B}" sibTransId="{02981F60-5982-4E42-9DAB-BB2D6D768241}"/>
    <dgm:cxn modelId="{33F30686-D7A6-4A01-B719-3C6C8280FFC9}" srcId="{5D818B74-FCCF-47C1-A62C-2C93AE371DF6}" destId="{3D4467C7-28F6-47AE-B82B-362B2BFD98CA}" srcOrd="0" destOrd="0" parTransId="{8768E5F2-1535-46CB-9C6E-AB9EB35704A4}" sibTransId="{E22B8D57-4AD9-49F2-B3D3-92ECD28C2C81}"/>
    <dgm:cxn modelId="{8779378C-4E13-4339-81FF-4157358B7D9A}" srcId="{5D818B74-FCCF-47C1-A62C-2C93AE371DF6}" destId="{A21BBEF3-01E0-413E-B63B-867433056AE3}" srcOrd="3" destOrd="0" parTransId="{8F8727D6-F8CD-4E5D-A670-FF77BDF9B96C}" sibTransId="{FBFE5848-605E-4863-9E98-A1F5697F108F}"/>
    <dgm:cxn modelId="{1588E89F-2F53-497A-8353-1485F14384E5}" srcId="{5D818B74-FCCF-47C1-A62C-2C93AE371DF6}" destId="{F9F998F0-9ED4-4B2A-8654-CE4493E0171B}" srcOrd="2" destOrd="0" parTransId="{11EAC987-1384-4A06-8AD7-4A190B0A0FDD}" sibTransId="{0731DA8A-8108-4AB9-84C5-A4DA7FA7D258}"/>
    <dgm:cxn modelId="{2C98D7BA-6D51-4F04-99DB-C1780EA40BD7}" type="presOf" srcId="{8C571D9B-99AE-44F6-B303-E41893C40A33}" destId="{F8E7E3D3-6E12-4958-BB0D-FE5361E922F7}" srcOrd="0" destOrd="0" presId="urn:microsoft.com/office/officeart/2005/8/layout/vList2"/>
    <dgm:cxn modelId="{6658BDFF-FEDE-442E-A83E-30F38B922DED}" type="presOf" srcId="{F9F998F0-9ED4-4B2A-8654-CE4493E0171B}" destId="{82A6AA49-754A-4D28-AD6C-00259DEF8CE2}" srcOrd="0" destOrd="0" presId="urn:microsoft.com/office/officeart/2005/8/layout/vList2"/>
    <dgm:cxn modelId="{4443AFAC-B4BC-4B86-BB6F-27BBB3BBDF69}" type="presParOf" srcId="{33B49826-5544-4BC5-B271-FF24E1929C3C}" destId="{F1BE454B-0FFC-4D39-B3F0-02DE9567BBC6}" srcOrd="0" destOrd="0" presId="urn:microsoft.com/office/officeart/2005/8/layout/vList2"/>
    <dgm:cxn modelId="{32110317-A9B5-44E6-B2BC-917806D80F88}" type="presParOf" srcId="{33B49826-5544-4BC5-B271-FF24E1929C3C}" destId="{88D8A58F-6F37-42C1-84E3-4E7EE344ABF3}" srcOrd="1" destOrd="0" presId="urn:microsoft.com/office/officeart/2005/8/layout/vList2"/>
    <dgm:cxn modelId="{7EE998AD-E80D-4F45-8935-1461238955C2}" type="presParOf" srcId="{33B49826-5544-4BC5-B271-FF24E1929C3C}" destId="{540027C1-B9F2-49B8-A86A-684FA3BBA443}" srcOrd="2" destOrd="0" presId="urn:microsoft.com/office/officeart/2005/8/layout/vList2"/>
    <dgm:cxn modelId="{EF91B2FE-391E-4E4C-843D-066FD62269C4}" type="presParOf" srcId="{33B49826-5544-4BC5-B271-FF24E1929C3C}" destId="{BCE3E573-C695-441A-9B66-6241F760396F}" srcOrd="3" destOrd="0" presId="urn:microsoft.com/office/officeart/2005/8/layout/vList2"/>
    <dgm:cxn modelId="{252D578E-5266-4A56-BC8B-316197BAACED}" type="presParOf" srcId="{33B49826-5544-4BC5-B271-FF24E1929C3C}" destId="{82A6AA49-754A-4D28-AD6C-00259DEF8CE2}" srcOrd="4" destOrd="0" presId="urn:microsoft.com/office/officeart/2005/8/layout/vList2"/>
    <dgm:cxn modelId="{642A2D38-FB76-4788-AFCB-C3DBA96658B8}" type="presParOf" srcId="{33B49826-5544-4BC5-B271-FF24E1929C3C}" destId="{80B0E5CD-A3D6-4DF2-BF02-D0A8D57B7717}" srcOrd="5" destOrd="0" presId="urn:microsoft.com/office/officeart/2005/8/layout/vList2"/>
    <dgm:cxn modelId="{E8C1F4C3-5F67-4343-843B-A997A3CBDC5A}" type="presParOf" srcId="{33B49826-5544-4BC5-B271-FF24E1929C3C}" destId="{27EB6F42-2BE8-4FE6-8A75-2E45B22E41AA}" srcOrd="6" destOrd="0" presId="urn:microsoft.com/office/officeart/2005/8/layout/vList2"/>
    <dgm:cxn modelId="{5B4EF8AF-F5BF-472A-A38F-C7B34BFBE0ED}" type="presParOf" srcId="{33B49826-5544-4BC5-B271-FF24E1929C3C}" destId="{80B8D590-8546-442E-8F1C-DF8EB4749DEC}" srcOrd="7" destOrd="0" presId="urn:microsoft.com/office/officeart/2005/8/layout/vList2"/>
    <dgm:cxn modelId="{34686E5A-7CC3-410D-9462-06CA2966D560}" type="presParOf" srcId="{33B49826-5544-4BC5-B271-FF24E1929C3C}" destId="{F8E7E3D3-6E12-4958-BB0D-FE5361E922F7}" srcOrd="8"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E454B-0FFC-4D39-B3F0-02DE9567BBC6}">
      <dsp:nvSpPr>
        <dsp:cNvPr id="0" name=""/>
        <dsp:cNvSpPr/>
      </dsp:nvSpPr>
      <dsp:spPr>
        <a:xfrm>
          <a:off x="0" y="35574"/>
          <a:ext cx="3856434" cy="7253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1) Location </a:t>
          </a:r>
        </a:p>
      </dsp:txBody>
      <dsp:txXfrm>
        <a:off x="35411" y="70985"/>
        <a:ext cx="3785612" cy="654577"/>
      </dsp:txXfrm>
    </dsp:sp>
    <dsp:sp modelId="{540027C1-B9F2-49B8-A86A-684FA3BBA443}">
      <dsp:nvSpPr>
        <dsp:cNvPr id="0" name=""/>
        <dsp:cNvSpPr/>
      </dsp:nvSpPr>
      <dsp:spPr>
        <a:xfrm>
          <a:off x="0" y="850254"/>
          <a:ext cx="3856434" cy="725399"/>
        </a:xfrm>
        <a:prstGeom prst="roundRect">
          <a:avLst/>
        </a:prstGeom>
        <a:solidFill>
          <a:schemeClr val="accent2">
            <a:hueOff val="476947"/>
            <a:satOff val="-10882"/>
            <a:lumOff val="402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2) Gender</a:t>
          </a:r>
        </a:p>
      </dsp:txBody>
      <dsp:txXfrm>
        <a:off x="35411" y="885665"/>
        <a:ext cx="3785612" cy="654577"/>
      </dsp:txXfrm>
    </dsp:sp>
    <dsp:sp modelId="{82A6AA49-754A-4D28-AD6C-00259DEF8CE2}">
      <dsp:nvSpPr>
        <dsp:cNvPr id="0" name=""/>
        <dsp:cNvSpPr/>
      </dsp:nvSpPr>
      <dsp:spPr>
        <a:xfrm>
          <a:off x="0" y="1664934"/>
          <a:ext cx="3856434" cy="725399"/>
        </a:xfrm>
        <a:prstGeom prst="roundRect">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3) Yearly-Physical</a:t>
          </a:r>
        </a:p>
      </dsp:txBody>
      <dsp:txXfrm>
        <a:off x="35411" y="1700345"/>
        <a:ext cx="3785612" cy="654577"/>
      </dsp:txXfrm>
    </dsp:sp>
    <dsp:sp modelId="{27EB6F42-2BE8-4FE6-8A75-2E45B22E41AA}">
      <dsp:nvSpPr>
        <dsp:cNvPr id="0" name=""/>
        <dsp:cNvSpPr/>
      </dsp:nvSpPr>
      <dsp:spPr>
        <a:xfrm>
          <a:off x="0" y="2479614"/>
          <a:ext cx="3856434" cy="725399"/>
        </a:xfrm>
        <a:prstGeom prst="roundRect">
          <a:avLst/>
        </a:prstGeom>
        <a:solidFill>
          <a:schemeClr val="accent2">
            <a:hueOff val="1430842"/>
            <a:satOff val="-32646"/>
            <a:lumOff val="1205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4) Marriage</a:t>
          </a:r>
        </a:p>
      </dsp:txBody>
      <dsp:txXfrm>
        <a:off x="35411" y="2515025"/>
        <a:ext cx="3785612" cy="654577"/>
      </dsp:txXfrm>
    </dsp:sp>
    <dsp:sp modelId="{F8E7E3D3-6E12-4958-BB0D-FE5361E922F7}">
      <dsp:nvSpPr>
        <dsp:cNvPr id="0" name=""/>
        <dsp:cNvSpPr/>
      </dsp:nvSpPr>
      <dsp:spPr>
        <a:xfrm>
          <a:off x="0" y="3294294"/>
          <a:ext cx="3856434" cy="725399"/>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5) Education Level</a:t>
          </a:r>
        </a:p>
      </dsp:txBody>
      <dsp:txXfrm>
        <a:off x="35411" y="3329705"/>
        <a:ext cx="3785612" cy="6545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4fe27f079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g14fe27f079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4fe27f0797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4fe27f0797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4fe27f0797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4fe27f0797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886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4fe27f0797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4fe27f0797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344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4fe27f0797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4fe27f0797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4fe27f0797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4fe27f0797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814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4fe27f0797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4fe27f0797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215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87d3e49ec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87d3e49ec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4fe27f079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4fe27f079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4fe27f079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4fe27f079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4fe27f0797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4fe27f0797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4fe27f0797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4fe27f0797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4fe27f0797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4fe27f0797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603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4fe4363bf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4fe4363bf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4fe4363bf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4fe4363bf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13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4fe27f0797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4fe27f0797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0135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p>
        </p:txBody>
      </p:sp>
      <p:sp>
        <p:nvSpPr>
          <p:cNvPr id="4" name="Date Placeholder 3"/>
          <p:cNvSpPr>
            <a:spLocks noGrp="1"/>
          </p:cNvSpPr>
          <p:nvPr>
            <p:ph type="dt" sz="half" idx="10"/>
          </p:nvPr>
        </p:nvSpPr>
        <p:spPr/>
        <p:txBody>
          <a:bodyPr/>
          <a:lstStyle/>
          <a:p>
            <a:fld id="{11A1C427-77D2-4541-94F0-36ECF6DC1BE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8173452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A1C427-77D2-4541-94F0-36ECF6DC1BE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59917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A1C427-77D2-4541-94F0-36ECF6DC1BE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416331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0952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8801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A1C427-77D2-4541-94F0-36ECF6DC1BE6}" type="datetimeFigureOut">
              <a:rPr lang="en-US" smtClean="0"/>
              <a:t>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992031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11A1C427-77D2-4541-94F0-36ECF6DC1BE6}" type="datetimeFigureOut">
              <a:rPr lang="en-US" smtClean="0"/>
              <a:t>12/9/2022</a:t>
            </a:fld>
            <a:endParaRPr lang="en-US"/>
          </a:p>
        </p:txBody>
      </p:sp>
      <p:sp>
        <p:nvSpPr>
          <p:cNvPr id="5" name="Footer Placeholder 4"/>
          <p:cNvSpPr>
            <a:spLocks noGrp="1"/>
          </p:cNvSpPr>
          <p:nvPr>
            <p:ph type="ftr" sz="quarter" idx="11"/>
          </p:nvPr>
        </p:nvSpPr>
        <p:spPr>
          <a:xfrm>
            <a:off x="1637031" y="4704588"/>
            <a:ext cx="4745736" cy="273844"/>
          </a:xfrm>
        </p:spPr>
        <p:txBody>
          <a:bodyPr/>
          <a:lstStyle/>
          <a:p>
            <a:endParaRPr lang="en-US"/>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0171616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A1C427-77D2-4541-94F0-36ECF6DC1BE6}"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7797685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A1C427-77D2-4541-94F0-36ECF6DC1BE6}" type="datetimeFigureOut">
              <a:rPr lang="en-US" smtClean="0"/>
              <a:t>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631815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A1C427-77D2-4541-94F0-36ECF6DC1BE6}" type="datetimeFigureOut">
              <a:rPr lang="en-US" smtClean="0"/>
              <a:t>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18936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A1C427-77D2-4541-94F0-36ECF6DC1BE6}" type="datetimeFigureOut">
              <a:rPr lang="en-US" smtClean="0"/>
              <a:t>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0546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1A1C427-77D2-4541-94F0-36ECF6DC1BE6}" type="datetimeFigureOut">
              <a:rPr lang="en-US" smtClean="0"/>
              <a:t>12/9/2022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754097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p>
        </p:txBody>
      </p:sp>
      <p:sp>
        <p:nvSpPr>
          <p:cNvPr id="3" name="Picture Placeholder 2"/>
          <p:cNvSpPr>
            <a:spLocks noGrp="1" noChangeAspect="1"/>
          </p:cNvSpPr>
          <p:nvPr>
            <p:ph type="pic" idx="1"/>
          </p:nvPr>
        </p:nvSpPr>
        <p:spPr>
          <a:xfrm>
            <a:off x="0" y="0"/>
            <a:ext cx="6227805" cy="5143500"/>
          </a:xfrm>
          <a:solidFill>
            <a:schemeClr val="tx2">
              <a:lumMod val="20000"/>
              <a:lumOff val="8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1A1C427-77D2-4541-94F0-36ECF6DC1BE6}" type="datetimeFigureOut">
              <a:rPr lang="en-US" smtClean="0"/>
              <a:t>12/9/2022</a:t>
            </a:fld>
            <a:endParaRPr lang="en-US"/>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953358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11A1C427-77D2-4541-94F0-36ECF6DC1BE6}" type="datetimeFigureOut">
              <a:rPr lang="en-US" smtClean="0"/>
              <a:t>12/9/2022</a:t>
            </a:fld>
            <a:endParaRPr lang="en-US"/>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4968049"/>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Lst>
  <p:hf hdr="0" ftr="0" dt="0"/>
  <p:txStyles>
    <p:titleStyle>
      <a:lvl1pPr algn="l" defTabSz="685800" rtl="0" eaLnBrk="1" latinLnBrk="0" hangingPunct="1">
        <a:lnSpc>
          <a:spcPct val="90000"/>
        </a:lnSpc>
        <a:spcBef>
          <a:spcPct val="0"/>
        </a:spcBef>
        <a:buNone/>
        <a:defRPr sz="4050" kern="1200" cap="all"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microsoft.com/office/2007/relationships/hdphoto" Target="../media/hdphoto3.wdp"/><Relationship Id="rId11" Type="http://schemas.openxmlformats.org/officeDocument/2006/relationships/diagramQuickStyle" Target="../diagrams/quickStyle1.xml"/><Relationship Id="rId5" Type="http://schemas.openxmlformats.org/officeDocument/2006/relationships/image" Target="../media/image22.png"/><Relationship Id="rId10" Type="http://schemas.openxmlformats.org/officeDocument/2006/relationships/diagramLayout" Target="../diagrams/layout1.xml"/><Relationship Id="rId4" Type="http://schemas.microsoft.com/office/2007/relationships/hdphoto" Target="../media/hdphoto1.wdp"/><Relationship Id="rId9"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jpe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 name="Title 4">
            <a:extLst>
              <a:ext uri="{FF2B5EF4-FFF2-40B4-BE49-F238E27FC236}">
                <a16:creationId xmlns:a16="http://schemas.microsoft.com/office/drawing/2014/main" id="{C500EA6F-DAB1-CB65-7738-140B7CA915AD}"/>
              </a:ext>
            </a:extLst>
          </p:cNvPr>
          <p:cNvSpPr>
            <a:spLocks noGrp="1"/>
          </p:cNvSpPr>
          <p:nvPr>
            <p:ph type="title"/>
          </p:nvPr>
        </p:nvSpPr>
        <p:spPr>
          <a:xfrm>
            <a:off x="839312" y="1645752"/>
            <a:ext cx="7688400" cy="535200"/>
          </a:xfrm>
        </p:spPr>
        <p:txBody>
          <a:bodyPr>
            <a:normAutofit fontScale="90000"/>
          </a:bodyPr>
          <a:lstStyle/>
          <a:p>
            <a:pPr algn="ctr"/>
            <a:br>
              <a:rPr lang="en-US"/>
            </a:br>
            <a:br>
              <a:rPr lang="en-US"/>
            </a:br>
            <a:br>
              <a:rPr lang="en-US"/>
            </a:br>
            <a:br>
              <a:rPr lang="en-US"/>
            </a:br>
            <a:br>
              <a:rPr lang="en-US"/>
            </a:br>
            <a:br>
              <a:rPr lang="en-US"/>
            </a:br>
            <a:r>
              <a:rPr lang="en-US"/>
              <a:t>IST – 687 Introduction to Data Science</a:t>
            </a:r>
            <a:br>
              <a:rPr lang="en-US"/>
            </a:br>
            <a:r>
              <a:rPr lang="en-US"/>
              <a:t>Final Project</a:t>
            </a:r>
            <a:br>
              <a:rPr lang="en-US"/>
            </a:br>
            <a:r>
              <a:rPr lang="en-US"/>
              <a:t>Health Management Organization</a:t>
            </a:r>
            <a:br>
              <a:rPr lang="en-US"/>
            </a:br>
            <a:br>
              <a:rPr lang="en-US"/>
            </a:br>
            <a:br>
              <a:rPr lang="en-US"/>
            </a:br>
            <a:br>
              <a:rPr lang="en-US"/>
            </a:br>
            <a:r>
              <a:rPr lang="en-US"/>
              <a:t>                                                               </a:t>
            </a:r>
            <a:br>
              <a:rPr lang="en-US"/>
            </a:br>
            <a:r>
              <a:rPr lang="en-US"/>
              <a:t>                                                         </a:t>
            </a:r>
          </a:p>
        </p:txBody>
      </p:sp>
      <p:sp>
        <p:nvSpPr>
          <p:cNvPr id="89" name="Google Shape;89;p13"/>
          <p:cNvSpPr txBox="1"/>
          <p:nvPr/>
        </p:nvSpPr>
        <p:spPr>
          <a:xfrm>
            <a:off x="0" y="4711293"/>
            <a:ext cx="1038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12/08/2022</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729450" y="604972"/>
            <a:ext cx="7688700" cy="855897"/>
          </a:xfrm>
          <a:prstGeom prst="rect">
            <a:avLst/>
          </a:prstGeom>
        </p:spPr>
        <p:txBody>
          <a:bodyPr spcFirstLastPara="1" wrap="square" lIns="91425" tIns="91425" rIns="91425" bIns="91425" anchor="t" anchorCtr="0">
            <a:normAutofit/>
          </a:bodyPr>
          <a:lstStyle/>
          <a:p>
            <a:r>
              <a:rPr lang="en-US" sz="2000" b="0"/>
              <a:t>Which aspects of a person </a:t>
            </a:r>
            <a:r>
              <a:rPr lang="en-US" sz="2000"/>
              <a:t>affect</a:t>
            </a:r>
            <a:r>
              <a:rPr lang="en-US" sz="2000" b="0"/>
              <a:t> the healthcare the most?</a:t>
            </a:r>
            <a:endParaRPr lang="en-US" sz="2000"/>
          </a:p>
        </p:txBody>
      </p:sp>
      <p:sp>
        <p:nvSpPr>
          <p:cNvPr id="134" name="Google Shape;134;p18"/>
          <p:cNvSpPr txBox="1">
            <a:spLocks noGrp="1"/>
          </p:cNvSpPr>
          <p:nvPr>
            <p:ph type="body" idx="1"/>
          </p:nvPr>
        </p:nvSpPr>
        <p:spPr>
          <a:xfrm>
            <a:off x="729450" y="1379919"/>
            <a:ext cx="7688700" cy="2960056"/>
          </a:xfrm>
          <a:prstGeom prst="rect">
            <a:avLst/>
          </a:prstGeom>
        </p:spPr>
        <p:txBody>
          <a:bodyPr spcFirstLastPara="1" wrap="square" lIns="91425" tIns="91425" rIns="91425" bIns="91425" anchor="t" anchorCtr="0">
            <a:normAutofit/>
          </a:bodyPr>
          <a:lstStyle/>
          <a:p>
            <a:pPr marL="0" indent="0">
              <a:lnSpc>
                <a:spcPct val="200000"/>
              </a:lnSpc>
              <a:spcAft>
                <a:spcPts val="1200"/>
              </a:spcAft>
              <a:buNone/>
            </a:pPr>
            <a:r>
              <a:rPr lang="en-US" dirty="0"/>
              <a:t>We found that the factors that affect the healthcare cost most are:</a:t>
            </a:r>
          </a:p>
          <a:p>
            <a:pPr marL="0" indent="0">
              <a:lnSpc>
                <a:spcPct val="200000"/>
              </a:lnSpc>
              <a:spcAft>
                <a:spcPts val="1200"/>
              </a:spcAft>
              <a:buNone/>
            </a:pPr>
            <a:r>
              <a:rPr lang="en-US" dirty="0"/>
              <a:t>1) Smoker</a:t>
            </a:r>
          </a:p>
          <a:p>
            <a:pPr marL="0" indent="0">
              <a:lnSpc>
                <a:spcPct val="200000"/>
              </a:lnSpc>
              <a:spcAft>
                <a:spcPts val="1200"/>
              </a:spcAft>
              <a:buNone/>
            </a:pPr>
            <a:r>
              <a:rPr lang="en-US" dirty="0"/>
              <a:t>2) BMI</a:t>
            </a:r>
            <a:endParaRPr lang="en-US" dirty="0">
              <a:cs typeface="Calibri"/>
            </a:endParaRPr>
          </a:p>
          <a:p>
            <a:pPr marL="0" indent="0">
              <a:lnSpc>
                <a:spcPct val="200000"/>
              </a:lnSpc>
              <a:spcAft>
                <a:spcPts val="1200"/>
              </a:spcAft>
              <a:buNone/>
            </a:pPr>
            <a:r>
              <a:rPr lang="en-US" dirty="0"/>
              <a:t>3) Exercise</a:t>
            </a:r>
          </a:p>
        </p:txBody>
      </p:sp>
      <p:sp>
        <p:nvSpPr>
          <p:cNvPr id="139" name="Google Shape;139;p18"/>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BE41-8921-F1C3-E5E0-0993064FA51E}"/>
              </a:ext>
            </a:extLst>
          </p:cNvPr>
          <p:cNvSpPr>
            <a:spLocks noGrp="1"/>
          </p:cNvSpPr>
          <p:nvPr>
            <p:ph type="title"/>
          </p:nvPr>
        </p:nvSpPr>
        <p:spPr>
          <a:xfrm>
            <a:off x="391794" y="-2730"/>
            <a:ext cx="7543800" cy="1207008"/>
          </a:xfrm>
        </p:spPr>
        <p:txBody>
          <a:bodyPr/>
          <a:lstStyle/>
          <a:p>
            <a:r>
              <a:rPr lang="en-US" dirty="0">
                <a:latin typeface="Rockwell Condensed"/>
              </a:rPr>
              <a:t>smoker</a:t>
            </a:r>
          </a:p>
        </p:txBody>
      </p:sp>
      <p:pic>
        <p:nvPicPr>
          <p:cNvPr id="5" name="Picture 5" descr="Chart, bar chart&#10;&#10;Description automatically generated">
            <a:extLst>
              <a:ext uri="{FF2B5EF4-FFF2-40B4-BE49-F238E27FC236}">
                <a16:creationId xmlns:a16="http://schemas.microsoft.com/office/drawing/2014/main" id="{6083824A-5390-1ED2-842C-80378519EF8A}"/>
              </a:ext>
            </a:extLst>
          </p:cNvPr>
          <p:cNvPicPr>
            <a:picLocks noGrp="1" noChangeAspect="1"/>
          </p:cNvPicPr>
          <p:nvPr>
            <p:ph idx="1"/>
          </p:nvPr>
        </p:nvPicPr>
        <p:blipFill>
          <a:blip r:embed="rId2"/>
          <a:stretch>
            <a:fillRect/>
          </a:stretch>
        </p:blipFill>
        <p:spPr>
          <a:xfrm>
            <a:off x="48261" y="1413503"/>
            <a:ext cx="4901740" cy="3038094"/>
          </a:xfrm>
        </p:spPr>
      </p:pic>
      <p:pic>
        <p:nvPicPr>
          <p:cNvPr id="6" name="Picture 6" descr="Chart, box and whisker chart&#10;&#10;Description automatically generated">
            <a:extLst>
              <a:ext uri="{FF2B5EF4-FFF2-40B4-BE49-F238E27FC236}">
                <a16:creationId xmlns:a16="http://schemas.microsoft.com/office/drawing/2014/main" id="{7CAAB190-8308-62D8-8CC6-61974FFF5C78}"/>
              </a:ext>
            </a:extLst>
          </p:cNvPr>
          <p:cNvPicPr>
            <a:picLocks noChangeAspect="1"/>
          </p:cNvPicPr>
          <p:nvPr/>
        </p:nvPicPr>
        <p:blipFill>
          <a:blip r:embed="rId3"/>
          <a:stretch>
            <a:fillRect/>
          </a:stretch>
        </p:blipFill>
        <p:spPr>
          <a:xfrm>
            <a:off x="4950001" y="1478593"/>
            <a:ext cx="4089686" cy="2976398"/>
          </a:xfrm>
          <a:prstGeom prst="rect">
            <a:avLst/>
          </a:prstGeom>
        </p:spPr>
      </p:pic>
    </p:spTree>
    <p:extLst>
      <p:ext uri="{BB962C8B-B14F-4D97-AF65-F5344CB8AC3E}">
        <p14:creationId xmlns:p14="http://schemas.microsoft.com/office/powerpoint/2010/main" val="4141683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BE41-8921-F1C3-E5E0-0993064FA51E}"/>
              </a:ext>
            </a:extLst>
          </p:cNvPr>
          <p:cNvSpPr>
            <a:spLocks noGrp="1"/>
          </p:cNvSpPr>
          <p:nvPr>
            <p:ph type="title"/>
          </p:nvPr>
        </p:nvSpPr>
        <p:spPr>
          <a:xfrm>
            <a:off x="391794" y="0"/>
            <a:ext cx="7543800" cy="1207008"/>
          </a:xfrm>
        </p:spPr>
        <p:txBody>
          <a:bodyPr/>
          <a:lstStyle/>
          <a:p>
            <a:r>
              <a:rPr lang="en-US" dirty="0">
                <a:latin typeface="Rockwell Condensed"/>
              </a:rPr>
              <a:t>Body Mass index</a:t>
            </a:r>
          </a:p>
        </p:txBody>
      </p:sp>
      <p:pic>
        <p:nvPicPr>
          <p:cNvPr id="7" name="Picture 2" descr="Chart, box and whisker chart&#10;&#10;Description automatically generated">
            <a:extLst>
              <a:ext uri="{FF2B5EF4-FFF2-40B4-BE49-F238E27FC236}">
                <a16:creationId xmlns:a16="http://schemas.microsoft.com/office/drawing/2014/main" id="{D0777325-C8D2-44CD-1B3B-ED3FCAA307B6}"/>
              </a:ext>
            </a:extLst>
          </p:cNvPr>
          <p:cNvPicPr>
            <a:picLocks noGrp="1" noChangeAspect="1"/>
          </p:cNvPicPr>
          <p:nvPr>
            <p:ph idx="1"/>
          </p:nvPr>
        </p:nvPicPr>
        <p:blipFill>
          <a:blip r:embed="rId2"/>
          <a:stretch>
            <a:fillRect/>
          </a:stretch>
        </p:blipFill>
        <p:spPr>
          <a:xfrm>
            <a:off x="2122411" y="1590675"/>
            <a:ext cx="4902354" cy="3038475"/>
          </a:xfrm>
          <a:prstGeom prst="rect">
            <a:avLst/>
          </a:prstGeom>
        </p:spPr>
      </p:pic>
      <p:sp>
        <p:nvSpPr>
          <p:cNvPr id="9" name="TextBox 8">
            <a:extLst>
              <a:ext uri="{FF2B5EF4-FFF2-40B4-BE49-F238E27FC236}">
                <a16:creationId xmlns:a16="http://schemas.microsoft.com/office/drawing/2014/main" id="{702F3DA7-1F29-6E1E-FFF2-5F7C9273EFCB}"/>
              </a:ext>
            </a:extLst>
          </p:cNvPr>
          <p:cNvSpPr txBox="1"/>
          <p:nvPr/>
        </p:nvSpPr>
        <p:spPr>
          <a:xfrm>
            <a:off x="391794" y="944344"/>
            <a:ext cx="8551484" cy="369332"/>
          </a:xfrm>
          <a:prstGeom prst="rect">
            <a:avLst/>
          </a:prstGeom>
          <a:noFill/>
        </p:spPr>
        <p:txBody>
          <a:bodyPr wrap="square">
            <a:spAutoFit/>
          </a:bodyPr>
          <a:lstStyle/>
          <a:p>
            <a:pPr marL="0" indent="0">
              <a:spcAft>
                <a:spcPts val="1200"/>
              </a:spcAft>
              <a:buClr>
                <a:srgbClr val="E48312"/>
              </a:buClr>
              <a:buNone/>
            </a:pPr>
            <a:r>
              <a:rPr lang="en-US" sz="1800" cap="none" dirty="0">
                <a:solidFill>
                  <a:srgbClr val="404040"/>
                </a:solidFill>
                <a:latin typeface="Calibri" panose="020F0502020204030204"/>
                <a:cs typeface="Calibri"/>
              </a:rPr>
              <a:t>We can refer to the below </a:t>
            </a:r>
            <a:r>
              <a:rPr lang="en-US" cap="none" dirty="0">
                <a:solidFill>
                  <a:srgbClr val="404040"/>
                </a:solidFill>
                <a:latin typeface="Calibri" panose="020F0502020204030204"/>
                <a:cs typeface="Calibri"/>
              </a:rPr>
              <a:t>Boxplot</a:t>
            </a:r>
            <a:r>
              <a:rPr lang="en-US" dirty="0">
                <a:solidFill>
                  <a:srgbClr val="404040"/>
                </a:solidFill>
                <a:latin typeface="Calibri" panose="020F0502020204030204"/>
                <a:cs typeface="Calibri"/>
              </a:rPr>
              <a:t> of BMI for 2 categories: Expensive and not expensive. </a:t>
            </a:r>
          </a:p>
        </p:txBody>
      </p:sp>
    </p:spTree>
    <p:extLst>
      <p:ext uri="{BB962C8B-B14F-4D97-AF65-F5344CB8AC3E}">
        <p14:creationId xmlns:p14="http://schemas.microsoft.com/office/powerpoint/2010/main" val="2365780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BE41-8921-F1C3-E5E0-0993064FA51E}"/>
              </a:ext>
            </a:extLst>
          </p:cNvPr>
          <p:cNvSpPr>
            <a:spLocks noGrp="1"/>
          </p:cNvSpPr>
          <p:nvPr>
            <p:ph type="title"/>
          </p:nvPr>
        </p:nvSpPr>
        <p:spPr>
          <a:xfrm>
            <a:off x="676006" y="0"/>
            <a:ext cx="7543800" cy="1207008"/>
          </a:xfrm>
        </p:spPr>
        <p:txBody>
          <a:bodyPr/>
          <a:lstStyle/>
          <a:p>
            <a:r>
              <a:rPr lang="en-US" dirty="0">
                <a:latin typeface="Rockwell Condensed"/>
              </a:rPr>
              <a:t>Exercise</a:t>
            </a:r>
          </a:p>
        </p:txBody>
      </p:sp>
      <p:pic>
        <p:nvPicPr>
          <p:cNvPr id="5" name="Picture 5" descr="Chart, box and whisker chart&#10;&#10;Description automatically generated">
            <a:extLst>
              <a:ext uri="{FF2B5EF4-FFF2-40B4-BE49-F238E27FC236}">
                <a16:creationId xmlns:a16="http://schemas.microsoft.com/office/drawing/2014/main" id="{2F423019-0B20-6D57-4E42-BD85C20F4A36}"/>
              </a:ext>
            </a:extLst>
          </p:cNvPr>
          <p:cNvPicPr>
            <a:picLocks noChangeAspect="1"/>
          </p:cNvPicPr>
          <p:nvPr/>
        </p:nvPicPr>
        <p:blipFill>
          <a:blip r:embed="rId2"/>
          <a:stretch>
            <a:fillRect/>
          </a:stretch>
        </p:blipFill>
        <p:spPr>
          <a:xfrm>
            <a:off x="4631473" y="1694986"/>
            <a:ext cx="3946561" cy="2438399"/>
          </a:xfrm>
          <a:prstGeom prst="rect">
            <a:avLst/>
          </a:prstGeom>
        </p:spPr>
      </p:pic>
      <p:pic>
        <p:nvPicPr>
          <p:cNvPr id="7" name="Picture 4" descr="Chart, bar chart&#10;&#10;Description automatically generated">
            <a:extLst>
              <a:ext uri="{FF2B5EF4-FFF2-40B4-BE49-F238E27FC236}">
                <a16:creationId xmlns:a16="http://schemas.microsoft.com/office/drawing/2014/main" id="{F1F7D368-A71B-150E-4FBD-B6E36D4E1C82}"/>
              </a:ext>
            </a:extLst>
          </p:cNvPr>
          <p:cNvPicPr>
            <a:picLocks noChangeAspect="1"/>
          </p:cNvPicPr>
          <p:nvPr/>
        </p:nvPicPr>
        <p:blipFill>
          <a:blip r:embed="rId3"/>
          <a:stretch>
            <a:fillRect/>
          </a:stretch>
        </p:blipFill>
        <p:spPr>
          <a:xfrm>
            <a:off x="249263" y="1694986"/>
            <a:ext cx="4039659" cy="2493047"/>
          </a:xfrm>
          <a:prstGeom prst="rect">
            <a:avLst/>
          </a:prstGeom>
        </p:spPr>
      </p:pic>
    </p:spTree>
    <p:extLst>
      <p:ext uri="{BB962C8B-B14F-4D97-AF65-F5344CB8AC3E}">
        <p14:creationId xmlns:p14="http://schemas.microsoft.com/office/powerpoint/2010/main" val="3207652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729450" y="604972"/>
            <a:ext cx="7688700" cy="855897"/>
          </a:xfrm>
          <a:prstGeom prst="rect">
            <a:avLst/>
          </a:prstGeom>
        </p:spPr>
        <p:txBody>
          <a:bodyPr spcFirstLastPara="1" wrap="square" lIns="91425" tIns="91425" rIns="91425" bIns="91425" anchor="t" anchorCtr="0">
            <a:normAutofit/>
          </a:bodyPr>
          <a:lstStyle/>
          <a:p>
            <a:r>
              <a:rPr lang="en-US" sz="2000" dirty="0"/>
              <a:t>Which factors have the Moderate effect on healthcare </a:t>
            </a:r>
          </a:p>
        </p:txBody>
      </p:sp>
      <p:sp>
        <p:nvSpPr>
          <p:cNvPr id="134" name="Google Shape;134;p18"/>
          <p:cNvSpPr txBox="1">
            <a:spLocks noGrp="1"/>
          </p:cNvSpPr>
          <p:nvPr>
            <p:ph type="body" idx="1"/>
          </p:nvPr>
        </p:nvSpPr>
        <p:spPr>
          <a:xfrm>
            <a:off x="729450" y="1379919"/>
            <a:ext cx="7688700" cy="2960056"/>
          </a:xfrm>
          <a:prstGeom prst="rect">
            <a:avLst/>
          </a:prstGeom>
        </p:spPr>
        <p:txBody>
          <a:bodyPr spcFirstLastPara="1" wrap="square" lIns="91425" tIns="91425" rIns="91425" bIns="91425" anchor="t" anchorCtr="0">
            <a:normAutofit/>
          </a:bodyPr>
          <a:lstStyle/>
          <a:p>
            <a:pPr marL="0" indent="0">
              <a:lnSpc>
                <a:spcPct val="200000"/>
              </a:lnSpc>
              <a:spcAft>
                <a:spcPts val="1200"/>
              </a:spcAft>
              <a:buNone/>
            </a:pPr>
            <a:r>
              <a:rPr lang="en-US" dirty="0"/>
              <a:t>We found that the factors that affect the healthcare cost moderately are:</a:t>
            </a:r>
          </a:p>
          <a:p>
            <a:pPr marL="0" indent="0">
              <a:lnSpc>
                <a:spcPct val="200000"/>
              </a:lnSpc>
              <a:spcAft>
                <a:spcPts val="1200"/>
              </a:spcAft>
              <a:buNone/>
            </a:pPr>
            <a:r>
              <a:rPr lang="en-US" dirty="0"/>
              <a:t>1) Number of children a person has</a:t>
            </a:r>
          </a:p>
          <a:p>
            <a:pPr marL="0" indent="0">
              <a:lnSpc>
                <a:spcPct val="200000"/>
              </a:lnSpc>
              <a:spcAft>
                <a:spcPts val="1200"/>
              </a:spcAft>
              <a:buNone/>
            </a:pPr>
            <a:r>
              <a:rPr lang="en-US" dirty="0"/>
              <a:t>2) Hypertension</a:t>
            </a:r>
            <a:endParaRPr lang="en-US" dirty="0">
              <a:cs typeface="Calibri"/>
            </a:endParaRPr>
          </a:p>
          <a:p>
            <a:pPr marL="0" indent="0">
              <a:lnSpc>
                <a:spcPct val="200000"/>
              </a:lnSpc>
              <a:spcAft>
                <a:spcPts val="1200"/>
              </a:spcAft>
              <a:buNone/>
            </a:pPr>
            <a:endParaRPr lang="en-US" dirty="0"/>
          </a:p>
        </p:txBody>
      </p:sp>
      <p:sp>
        <p:nvSpPr>
          <p:cNvPr id="139" name="Google Shape;139;p18"/>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980708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8" name="Picture 8" descr="Chart, bar chart&#10;&#10;Description automatically generated">
            <a:extLst>
              <a:ext uri="{FF2B5EF4-FFF2-40B4-BE49-F238E27FC236}">
                <a16:creationId xmlns:a16="http://schemas.microsoft.com/office/drawing/2014/main" id="{0587C2DD-19E7-818C-1238-46194D7F4046}"/>
              </a:ext>
            </a:extLst>
          </p:cNvPr>
          <p:cNvPicPr>
            <a:picLocks noChangeAspect="1"/>
          </p:cNvPicPr>
          <p:nvPr/>
        </p:nvPicPr>
        <p:blipFill>
          <a:blip r:embed="rId2"/>
          <a:stretch>
            <a:fillRect/>
          </a:stretch>
        </p:blipFill>
        <p:spPr>
          <a:xfrm>
            <a:off x="4692650" y="380098"/>
            <a:ext cx="3712972" cy="2292760"/>
          </a:xfrm>
          <a:prstGeom prst="rect">
            <a:avLst/>
          </a:prstGeom>
        </p:spPr>
      </p:pic>
      <p:sp>
        <p:nvSpPr>
          <p:cNvPr id="18" name="Rectangle 17">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2878094"/>
            <a:ext cx="7667244" cy="6051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2986179"/>
            <a:ext cx="7667244" cy="1558752"/>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CB7BE41-8921-F1C3-E5E0-0993064FA51E}"/>
              </a:ext>
            </a:extLst>
          </p:cNvPr>
          <p:cNvSpPr>
            <a:spLocks noGrp="1"/>
          </p:cNvSpPr>
          <p:nvPr>
            <p:ph type="title"/>
          </p:nvPr>
        </p:nvSpPr>
        <p:spPr>
          <a:xfrm>
            <a:off x="964092" y="3121523"/>
            <a:ext cx="7202965" cy="1325356"/>
          </a:xfrm>
        </p:spPr>
        <p:txBody>
          <a:bodyPr>
            <a:normAutofit/>
          </a:bodyPr>
          <a:lstStyle/>
          <a:p>
            <a:pPr algn="ctr"/>
            <a:r>
              <a:rPr lang="en-US" sz="3100">
                <a:latin typeface="Rockwell Condensed"/>
              </a:rPr>
              <a:t>Number of children a person has </a:t>
            </a:r>
          </a:p>
        </p:txBody>
      </p:sp>
      <p:pic>
        <p:nvPicPr>
          <p:cNvPr id="9" name="Picture 9" descr="Chart, bar chart&#10;&#10;Description automatically generated">
            <a:extLst>
              <a:ext uri="{FF2B5EF4-FFF2-40B4-BE49-F238E27FC236}">
                <a16:creationId xmlns:a16="http://schemas.microsoft.com/office/drawing/2014/main" id="{1C9B939C-647E-C465-6A8A-B3DC1D7148B1}"/>
              </a:ext>
            </a:extLst>
          </p:cNvPr>
          <p:cNvPicPr>
            <a:picLocks noChangeAspect="1"/>
          </p:cNvPicPr>
          <p:nvPr/>
        </p:nvPicPr>
        <p:blipFill>
          <a:blip r:embed="rId5"/>
          <a:stretch>
            <a:fillRect/>
          </a:stretch>
        </p:blipFill>
        <p:spPr>
          <a:xfrm>
            <a:off x="738376" y="389379"/>
            <a:ext cx="3712974" cy="2274196"/>
          </a:xfrm>
          <a:prstGeom prst="rect">
            <a:avLst/>
          </a:prstGeom>
        </p:spPr>
      </p:pic>
      <p:sp>
        <p:nvSpPr>
          <p:cNvPr id="22" name="Rectangle 21">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78" y="4596502"/>
            <a:ext cx="7667244" cy="6051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51293" y="4672260"/>
            <a:ext cx="342900" cy="3429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3188" y="4694155"/>
            <a:ext cx="299110" cy="299111"/>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31117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BE41-8921-F1C3-E5E0-0993064FA51E}"/>
              </a:ext>
            </a:extLst>
          </p:cNvPr>
          <p:cNvSpPr>
            <a:spLocks noGrp="1"/>
          </p:cNvSpPr>
          <p:nvPr>
            <p:ph type="title"/>
          </p:nvPr>
        </p:nvSpPr>
        <p:spPr>
          <a:xfrm>
            <a:off x="391794" y="0"/>
            <a:ext cx="7543800" cy="1207008"/>
          </a:xfrm>
        </p:spPr>
        <p:txBody>
          <a:bodyPr/>
          <a:lstStyle/>
          <a:p>
            <a:r>
              <a:rPr lang="en-US" dirty="0">
                <a:latin typeface="Rockwell Condensed"/>
              </a:rPr>
              <a:t>Hypertension</a:t>
            </a:r>
          </a:p>
        </p:txBody>
      </p:sp>
      <p:pic>
        <p:nvPicPr>
          <p:cNvPr id="3" name="Picture 3">
            <a:extLst>
              <a:ext uri="{FF2B5EF4-FFF2-40B4-BE49-F238E27FC236}">
                <a16:creationId xmlns:a16="http://schemas.microsoft.com/office/drawing/2014/main" id="{E7C9388F-A94D-8538-0C65-F0779591FD9D}"/>
              </a:ext>
            </a:extLst>
          </p:cNvPr>
          <p:cNvPicPr>
            <a:picLocks noGrp="1" noChangeAspect="1"/>
          </p:cNvPicPr>
          <p:nvPr>
            <p:ph idx="1"/>
          </p:nvPr>
        </p:nvPicPr>
        <p:blipFill>
          <a:blip r:embed="rId2"/>
          <a:stretch>
            <a:fillRect/>
          </a:stretch>
        </p:blipFill>
        <p:spPr>
          <a:xfrm>
            <a:off x="1070516" y="1207008"/>
            <a:ext cx="6487515" cy="3686821"/>
          </a:xfrm>
        </p:spPr>
      </p:pic>
    </p:spTree>
    <p:extLst>
      <p:ext uri="{BB962C8B-B14F-4D97-AF65-F5344CB8AC3E}">
        <p14:creationId xmlns:p14="http://schemas.microsoft.com/office/powerpoint/2010/main" val="2461405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3"/>
        <p:cNvGrpSpPr/>
        <p:nvPr/>
      </p:nvGrpSpPr>
      <p:grpSpPr>
        <a:xfrm>
          <a:off x="0" y="0"/>
          <a:ext cx="0" cy="0"/>
          <a:chOff x="0" y="0"/>
          <a:chExt cx="0" cy="0"/>
        </a:xfrm>
      </p:grpSpPr>
      <p:grpSp>
        <p:nvGrpSpPr>
          <p:cNvPr id="189" name="Group 160">
            <a:extLst>
              <a:ext uri="{FF2B5EF4-FFF2-40B4-BE49-F238E27FC236}">
                <a16:creationId xmlns:a16="http://schemas.microsoft.com/office/drawing/2014/main" id="{F85E0883-9001-4D4E-9C91-E8D165DA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62" name="Oval 161">
              <a:extLst>
                <a:ext uri="{FF2B5EF4-FFF2-40B4-BE49-F238E27FC236}">
                  <a16:creationId xmlns:a16="http://schemas.microsoft.com/office/drawing/2014/main" id="{94AEEF45-F5C8-4322-9C98-33BB7A5A2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63" name="Oval 162">
              <a:extLst>
                <a:ext uri="{FF2B5EF4-FFF2-40B4-BE49-F238E27FC236}">
                  <a16:creationId xmlns:a16="http://schemas.microsoft.com/office/drawing/2014/main" id="{185E4386-A445-455A-91C4-16DE5DA9F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90" name="Rectangle 164">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1" name="Oval 166">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776" y="1259676"/>
            <a:ext cx="2624148" cy="2624144"/>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2" name="Oval 168">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4600" y="1398500"/>
            <a:ext cx="2346500" cy="234649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4" name="Google Shape;144;p19"/>
          <p:cNvSpPr txBox="1">
            <a:spLocks noGrp="1"/>
          </p:cNvSpPr>
          <p:nvPr>
            <p:ph type="title"/>
          </p:nvPr>
        </p:nvSpPr>
        <p:spPr>
          <a:xfrm>
            <a:off x="1117608" y="1782646"/>
            <a:ext cx="1980485" cy="1578205"/>
          </a:xfrm>
          <a:prstGeom prst="rect">
            <a:avLst/>
          </a:prstGeom>
          <a:noFill/>
        </p:spPr>
        <p:txBody>
          <a:bodyPr spcFirstLastPara="1" vert="horz" lIns="91440" tIns="45720" rIns="91440" bIns="45720" rtlCol="0" anchor="ctr" anchorCtr="0">
            <a:normAutofit/>
          </a:bodyPr>
          <a:lstStyle/>
          <a:p>
            <a:pPr algn="ctr" defTabSz="914400">
              <a:spcBef>
                <a:spcPct val="0"/>
              </a:spcBef>
            </a:pPr>
            <a:r>
              <a:rPr lang="en-US" sz="2300">
                <a:solidFill>
                  <a:srgbClr val="FFFFFF"/>
                </a:solidFill>
              </a:rPr>
              <a:t>Which factors have the least effect on healthcare </a:t>
            </a:r>
          </a:p>
        </p:txBody>
      </p:sp>
      <p:sp>
        <p:nvSpPr>
          <p:cNvPr id="193" name="Rectangle 170">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26708" y="2541494"/>
            <a:ext cx="2743200" cy="60512"/>
          </a:xfrm>
          <a:prstGeom prst="rect">
            <a:avLst/>
          </a:prstGeom>
          <a:blipFill dpi="0" rotWithShape="1">
            <a:blip r:embed="rId7">
              <a:alphaModFix amt="85000"/>
              <a:lum bright="70000" contrast="-70000"/>
              <a:extLst>
                <a:ext uri="{BEBA8EAE-BF5A-486C-A8C5-ECC9F3942E4B}">
                  <a14:imgProps xmlns:a14="http://schemas.microsoft.com/office/drawing/2010/main">
                    <a14:imgLayer r:embed="rId8">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48" name="Google Shape;145;p19">
            <a:extLst>
              <a:ext uri="{FF2B5EF4-FFF2-40B4-BE49-F238E27FC236}">
                <a16:creationId xmlns:a16="http://schemas.microsoft.com/office/drawing/2014/main" id="{0036DA68-A8AD-EBDF-07A6-8B09AE640AC7}"/>
              </a:ext>
            </a:extLst>
          </p:cNvPr>
          <p:cNvGraphicFramePr/>
          <p:nvPr>
            <p:extLst>
              <p:ext uri="{D42A27DB-BD31-4B8C-83A1-F6EECF244321}">
                <p14:modId xmlns:p14="http://schemas.microsoft.com/office/powerpoint/2010/main" val="1516143349"/>
              </p:ext>
            </p:extLst>
          </p:nvPr>
        </p:nvGraphicFramePr>
        <p:xfrm>
          <a:off x="4561284" y="544116"/>
          <a:ext cx="3856434" cy="405526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46775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3"/>
        <p:cNvGrpSpPr/>
        <p:nvPr/>
      </p:nvGrpSpPr>
      <p:grpSpPr>
        <a:xfrm>
          <a:off x="0" y="0"/>
          <a:ext cx="0" cy="0"/>
          <a:chOff x="0" y="0"/>
          <a:chExt cx="0" cy="0"/>
        </a:xfrm>
      </p:grpSpPr>
      <p:grpSp>
        <p:nvGrpSpPr>
          <p:cNvPr id="157" name="Group 150">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52" name="Oval 151">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53" name="Oval 152">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44" name="Google Shape;144;p19"/>
          <p:cNvSpPr txBox="1">
            <a:spLocks noGrp="1"/>
          </p:cNvSpPr>
          <p:nvPr>
            <p:ph type="title"/>
          </p:nvPr>
        </p:nvSpPr>
        <p:spPr>
          <a:xfrm>
            <a:off x="802386" y="363474"/>
            <a:ext cx="7543800" cy="1207008"/>
          </a:xfrm>
          <a:prstGeom prst="rect">
            <a:avLst/>
          </a:prstGeom>
        </p:spPr>
        <p:txBody>
          <a:bodyPr spcFirstLastPara="1" vert="horz" lIns="91440" tIns="45720" rIns="91440" bIns="45720" rtlCol="0" anchor="ctr" anchorCtr="0">
            <a:normAutofit/>
          </a:bodyPr>
          <a:lstStyle/>
          <a:p>
            <a:pPr defTabSz="914400"/>
            <a:r>
              <a:rPr lang="en-US" sz="3800"/>
              <a:t>Which age group spends the most on healthcare cost </a:t>
            </a:r>
          </a:p>
        </p:txBody>
      </p:sp>
      <p:pic>
        <p:nvPicPr>
          <p:cNvPr id="4" name="Picture 4" descr="Chart, bar chart&#10;&#10;Description automatically generated">
            <a:extLst>
              <a:ext uri="{FF2B5EF4-FFF2-40B4-BE49-F238E27FC236}">
                <a16:creationId xmlns:a16="http://schemas.microsoft.com/office/drawing/2014/main" id="{57BABD80-9D6E-E445-6F8F-C56B494911E5}"/>
              </a:ext>
            </a:extLst>
          </p:cNvPr>
          <p:cNvPicPr>
            <a:picLocks noChangeAspect="1"/>
          </p:cNvPicPr>
          <p:nvPr/>
        </p:nvPicPr>
        <p:blipFill>
          <a:blip r:embed="rId5"/>
          <a:stretch>
            <a:fillRect/>
          </a:stretch>
        </p:blipFill>
        <p:spPr>
          <a:xfrm>
            <a:off x="797956" y="2032248"/>
            <a:ext cx="3579876" cy="2210573"/>
          </a:xfrm>
          <a:prstGeom prst="rect">
            <a:avLst/>
          </a:prstGeom>
        </p:spPr>
      </p:pic>
      <p:sp>
        <p:nvSpPr>
          <p:cNvPr id="3" name="TextBox 2">
            <a:extLst>
              <a:ext uri="{FF2B5EF4-FFF2-40B4-BE49-F238E27FC236}">
                <a16:creationId xmlns:a16="http://schemas.microsoft.com/office/drawing/2014/main" id="{273BD222-F5CA-1689-3BAD-8AB960126B21}"/>
              </a:ext>
            </a:extLst>
          </p:cNvPr>
          <p:cNvSpPr txBox="1"/>
          <p:nvPr/>
        </p:nvSpPr>
        <p:spPr>
          <a:xfrm>
            <a:off x="4766170" y="1573530"/>
            <a:ext cx="3579876" cy="3038094"/>
          </a:xfrm>
          <a:prstGeom prst="rect">
            <a:avLst/>
          </a:prstGeom>
        </p:spPr>
        <p:txBody>
          <a:bodyPr vert="horz" lIns="91440" tIns="45720" rIns="91440" bIns="45720" rtlCol="0">
            <a:normAutofit/>
          </a:bodyPr>
          <a:lstStyle/>
          <a:p>
            <a:pPr indent="-182880" defTabSz="914400">
              <a:lnSpc>
                <a:spcPct val="90000"/>
              </a:lnSpc>
              <a:spcAft>
                <a:spcPts val="600"/>
              </a:spcAft>
              <a:buClr>
                <a:schemeClr val="accent1">
                  <a:lumMod val="75000"/>
                </a:schemeClr>
              </a:buClr>
              <a:buSzPct val="85000"/>
              <a:buFont typeface="Wingdings" pitchFamily="2" charset="2"/>
              <a:buChar char="§"/>
            </a:pPr>
            <a:r>
              <a:rPr lang="en-US"/>
              <a:t>Age group &gt;=15 and &lt;25 – Youth</a:t>
            </a:r>
          </a:p>
          <a:p>
            <a:pPr indent="-182880" defTabSz="914400">
              <a:lnSpc>
                <a:spcPct val="90000"/>
              </a:lnSpc>
              <a:spcAft>
                <a:spcPts val="600"/>
              </a:spcAft>
              <a:buClr>
                <a:schemeClr val="accent1">
                  <a:lumMod val="75000"/>
                </a:schemeClr>
              </a:buClr>
              <a:buSzPct val="85000"/>
              <a:buFont typeface="Wingdings" pitchFamily="2" charset="2"/>
              <a:buChar char="§"/>
            </a:pPr>
            <a:r>
              <a:rPr lang="en-US"/>
              <a:t>Age group &gt;=25 and &lt;35 – Yong adults</a:t>
            </a:r>
          </a:p>
          <a:p>
            <a:pPr indent="-182880" defTabSz="914400">
              <a:lnSpc>
                <a:spcPct val="90000"/>
              </a:lnSpc>
              <a:spcAft>
                <a:spcPts val="600"/>
              </a:spcAft>
              <a:buClr>
                <a:schemeClr val="accent1">
                  <a:lumMod val="75000"/>
                </a:schemeClr>
              </a:buClr>
              <a:buSzPct val="85000"/>
              <a:buFont typeface="Wingdings" pitchFamily="2" charset="2"/>
              <a:buChar char="§"/>
            </a:pPr>
            <a:r>
              <a:rPr lang="en-US"/>
              <a:t>Age group &gt;=35 and &lt;50 – Middle-aged adults</a:t>
            </a:r>
          </a:p>
          <a:p>
            <a:pPr indent="-182880" defTabSz="914400">
              <a:lnSpc>
                <a:spcPct val="90000"/>
              </a:lnSpc>
              <a:spcAft>
                <a:spcPts val="600"/>
              </a:spcAft>
              <a:buClr>
                <a:schemeClr val="accent1">
                  <a:lumMod val="75000"/>
                </a:schemeClr>
              </a:buClr>
              <a:buSzPct val="85000"/>
              <a:buFont typeface="Wingdings" pitchFamily="2" charset="2"/>
              <a:buChar char="§"/>
            </a:pPr>
            <a:r>
              <a:rPr lang="en-US"/>
              <a:t>Age group &gt;=50 and &lt;64 – Old-aged adults</a:t>
            </a:r>
          </a:p>
          <a:p>
            <a:pPr indent="-182880" defTabSz="914400">
              <a:lnSpc>
                <a:spcPct val="90000"/>
              </a:lnSpc>
              <a:spcAft>
                <a:spcPts val="600"/>
              </a:spcAft>
              <a:buClr>
                <a:schemeClr val="accent1">
                  <a:lumMod val="75000"/>
                </a:schemeClr>
              </a:buClr>
              <a:buSzPct val="85000"/>
              <a:buFont typeface="Wingdings" pitchFamily="2" charset="2"/>
              <a:buChar char="§"/>
            </a:pPr>
            <a:r>
              <a:rPr lang="en-US"/>
              <a:t>Age &gt;=64 - Seniors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762342" y="595024"/>
            <a:ext cx="7688700" cy="535200"/>
          </a:xfrm>
          <a:prstGeom prst="rect">
            <a:avLst/>
          </a:prstGeom>
        </p:spPr>
        <p:txBody>
          <a:bodyPr spcFirstLastPara="1" wrap="square" lIns="91425" tIns="91425" rIns="91425" bIns="91425" anchor="t" anchorCtr="0">
            <a:normAutofit fontScale="90000"/>
          </a:bodyPr>
          <a:lstStyle/>
          <a:p>
            <a:r>
              <a:rPr lang="en-US"/>
              <a:t>Models used for predictions</a:t>
            </a:r>
          </a:p>
        </p:txBody>
      </p:sp>
      <p:sp>
        <p:nvSpPr>
          <p:cNvPr id="145" name="Google Shape;145;p19"/>
          <p:cNvSpPr txBox="1">
            <a:spLocks noGrp="1"/>
          </p:cNvSpPr>
          <p:nvPr>
            <p:ph type="body" idx="1"/>
          </p:nvPr>
        </p:nvSpPr>
        <p:spPr>
          <a:xfrm>
            <a:off x="-156116" y="1391025"/>
            <a:ext cx="8537774" cy="3593488"/>
          </a:xfrm>
          <a:prstGeom prst="rect">
            <a:avLst/>
          </a:prstGeom>
        </p:spPr>
        <p:txBody>
          <a:bodyPr spcFirstLastPara="1" wrap="square" lIns="91425" tIns="91425" rIns="91425" bIns="91425" anchor="t" anchorCtr="0">
            <a:noAutofit/>
          </a:bodyPr>
          <a:lstStyle/>
          <a:p>
            <a:pPr marL="1200150" indent="-285750">
              <a:lnSpc>
                <a:spcPct val="100000"/>
              </a:lnSpc>
              <a:spcBef>
                <a:spcPts val="1200"/>
              </a:spcBef>
              <a:spcAft>
                <a:spcPts val="1200"/>
              </a:spcAft>
            </a:pPr>
            <a:r>
              <a:rPr lang="en-US" sz="1200" dirty="0">
                <a:solidFill>
                  <a:schemeClr val="dk1"/>
                </a:solidFill>
                <a:ea typeface="Arial"/>
                <a:cs typeface="Arial"/>
                <a:sym typeface="Arial"/>
              </a:rPr>
              <a:t>Linear Regression model was first used to identify the significant predictors for the cost / </a:t>
            </a:r>
            <a:r>
              <a:rPr lang="en-US" sz="1200" err="1">
                <a:solidFill>
                  <a:schemeClr val="dk1"/>
                </a:solidFill>
                <a:ea typeface="Arial"/>
                <a:cs typeface="Arial"/>
                <a:sym typeface="Arial"/>
              </a:rPr>
              <a:t>isexpensive</a:t>
            </a:r>
            <a:r>
              <a:rPr lang="en-US" sz="1200" dirty="0">
                <a:solidFill>
                  <a:schemeClr val="dk1"/>
                </a:solidFill>
                <a:ea typeface="Arial"/>
                <a:cs typeface="Arial"/>
                <a:sym typeface="Arial"/>
              </a:rPr>
              <a:t> column.</a:t>
            </a:r>
          </a:p>
          <a:p>
            <a:pPr marL="1200150" indent="-285750">
              <a:lnSpc>
                <a:spcPct val="100000"/>
              </a:lnSpc>
              <a:spcBef>
                <a:spcPts val="1200"/>
              </a:spcBef>
              <a:spcAft>
                <a:spcPts val="1200"/>
              </a:spcAft>
            </a:pPr>
            <a:r>
              <a:rPr lang="en-US" sz="1200" dirty="0">
                <a:solidFill>
                  <a:schemeClr val="dk1"/>
                </a:solidFill>
                <a:ea typeface="Arial"/>
                <a:cs typeface="Arial"/>
                <a:sym typeface="Arial"/>
              </a:rPr>
              <a:t>These predictors were then used to build the SVM – Support Vector Machine Model. </a:t>
            </a:r>
          </a:p>
          <a:p>
            <a:pPr marL="1200150" indent="-285750">
              <a:lnSpc>
                <a:spcPct val="100000"/>
              </a:lnSpc>
              <a:spcBef>
                <a:spcPts val="1200"/>
              </a:spcBef>
              <a:spcAft>
                <a:spcPts val="1200"/>
              </a:spcAft>
            </a:pPr>
            <a:r>
              <a:rPr lang="en-US" sz="1200" dirty="0">
                <a:solidFill>
                  <a:schemeClr val="dk1"/>
                </a:solidFill>
                <a:ea typeface="Arial"/>
                <a:cs typeface="Arial"/>
                <a:sym typeface="Arial"/>
              </a:rPr>
              <a:t>SVM model is a supervised machine learning model which took the following significant factors: age, BMI, smoking, hypertension, and children to predict the target variable i.e., expensive. </a:t>
            </a:r>
          </a:p>
          <a:p>
            <a:pPr marL="1200150" indent="-285750">
              <a:lnSpc>
                <a:spcPct val="100000"/>
              </a:lnSpc>
              <a:spcBef>
                <a:spcPts val="1200"/>
              </a:spcBef>
              <a:spcAft>
                <a:spcPts val="1200"/>
              </a:spcAft>
            </a:pPr>
            <a:r>
              <a:rPr lang="en-US" sz="1200" dirty="0">
                <a:solidFill>
                  <a:schemeClr val="dk1"/>
                </a:solidFill>
                <a:ea typeface="Arial"/>
                <a:cs typeface="Arial"/>
                <a:sym typeface="Arial"/>
              </a:rPr>
              <a:t>The confusion matrix ran on the SVM model gave an accuracy of 88% and sensitivity of 97%. </a:t>
            </a:r>
            <a:endParaRPr sz="1200" dirty="0">
              <a:solidFill>
                <a:schemeClr val="dk1"/>
              </a:solidFill>
              <a:ea typeface="Arial"/>
              <a:cs typeface="Arial"/>
              <a:sym typeface="Arial"/>
            </a:endParaRPr>
          </a:p>
        </p:txBody>
      </p:sp>
      <p:sp>
        <p:nvSpPr>
          <p:cNvPr id="146" name="Google Shape;146;p19"/>
          <p:cNvSpPr txBox="1">
            <a:spLocks noGrp="1"/>
          </p:cNvSpPr>
          <p:nvPr>
            <p:ph type="sldNum" idx="12"/>
          </p:nvPr>
        </p:nvSpPr>
        <p:spPr>
          <a:xfrm>
            <a:off x="9525043" y="4207158"/>
            <a:ext cx="392108" cy="342540"/>
          </a:xfrm>
          <a:prstGeom prst="rect">
            <a:avLst/>
          </a:prstGeom>
        </p:spPr>
        <p:txBody>
          <a:bodyPr spcFirstLastPara="1" wrap="square" lIns="91425" tIns="91425" rIns="91425" bIns="91425" anchor="ctr" anchorCtr="0">
            <a:normAutofit lnSpcReduction="10000"/>
          </a:bodyPr>
          <a:lstStyle/>
          <a:p>
            <a:pPr marL="0" lvl="0" indent="0" algn="r" rtl="0">
              <a:spcBef>
                <a:spcPts val="0"/>
              </a:spcBef>
              <a:spcAft>
                <a:spcPts val="0"/>
              </a:spcAft>
              <a:buNone/>
            </a:pPr>
            <a:endParaRPr>
              <a:solidFill>
                <a:schemeClr val="accent1"/>
              </a:solidFill>
              <a:latin typeface="Lato"/>
              <a:ea typeface="Lato"/>
              <a:cs typeface="Lato"/>
              <a:sym typeface="Lato"/>
            </a:endParaRPr>
          </a:p>
        </p:txBody>
      </p:sp>
    </p:spTree>
    <p:extLst>
      <p:ext uri="{BB962C8B-B14F-4D97-AF65-F5344CB8AC3E}">
        <p14:creationId xmlns:p14="http://schemas.microsoft.com/office/powerpoint/2010/main" val="772821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grpSp>
        <p:nvGrpSpPr>
          <p:cNvPr id="2097" name="Group 2096">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098" name="Oval 2097">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099" name="Oval 2098">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useBgFill="1">
        <p:nvSpPr>
          <p:cNvPr id="2101" name="Rectangle 210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Google Shape;94;p14"/>
          <p:cNvSpPr txBox="1">
            <a:spLocks noGrp="1"/>
          </p:cNvSpPr>
          <p:nvPr>
            <p:ph type="title"/>
          </p:nvPr>
        </p:nvSpPr>
        <p:spPr>
          <a:xfrm>
            <a:off x="4783296" y="155319"/>
            <a:ext cx="3556472" cy="94493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a:t>Project Overview</a:t>
            </a:r>
          </a:p>
        </p:txBody>
      </p:sp>
      <p:sp>
        <p:nvSpPr>
          <p:cNvPr id="2103" name="Freeform: Shape 2102">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4571771" cy="5143498"/>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2" name="Picture 4" descr="Overview Images – Browse 144,941 Stock Photos, Vectors, and Video | Adobe  Stock">
            <a:extLst>
              <a:ext uri="{FF2B5EF4-FFF2-40B4-BE49-F238E27FC236}">
                <a16:creationId xmlns:a16="http://schemas.microsoft.com/office/drawing/2014/main" id="{3D1B08DF-367B-D7E3-AD20-EAB0E84C9E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7502" y="1672683"/>
            <a:ext cx="3222798" cy="2144625"/>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4"/>
          <p:cNvSpPr txBox="1">
            <a:spLocks noGrp="1"/>
          </p:cNvSpPr>
          <p:nvPr>
            <p:ph type="body" idx="1"/>
          </p:nvPr>
        </p:nvSpPr>
        <p:spPr>
          <a:xfrm>
            <a:off x="4783295" y="853704"/>
            <a:ext cx="4189719" cy="3324285"/>
          </a:xfrm>
          <a:prstGeom prst="rect">
            <a:avLst/>
          </a:prstGeom>
        </p:spPr>
        <p:txBody>
          <a:bodyPr spcFirstLastPara="1" vert="horz" lIns="91440" tIns="45720" rIns="91440" bIns="45720" rtlCol="0" anchorCtr="0">
            <a:noAutofit/>
          </a:bodyPr>
          <a:lstStyle/>
          <a:p>
            <a:pPr marL="171450" indent="-182880" defTabSz="914400">
              <a:spcBef>
                <a:spcPts val="1200"/>
              </a:spcBef>
              <a:spcAft>
                <a:spcPts val="1200"/>
              </a:spcAft>
              <a:buSzPct val="85000"/>
              <a:buFont typeface="Wingdings" pitchFamily="2" charset="2"/>
              <a:buChar char="§"/>
            </a:pPr>
            <a:r>
              <a:rPr lang="en-US" sz="1100" dirty="0">
                <a:cs typeface="Arial"/>
              </a:rPr>
              <a:t>A dataset has been given with an overall goal to provide actionable insights based on the data and accurately predict which people will be expensive.</a:t>
            </a:r>
          </a:p>
          <a:p>
            <a:pPr marL="171450" indent="-182880" defTabSz="914400">
              <a:spcBef>
                <a:spcPts val="1200"/>
              </a:spcBef>
              <a:spcAft>
                <a:spcPts val="1200"/>
              </a:spcAft>
              <a:buSzPct val="85000"/>
              <a:buFont typeface="Wingdings" pitchFamily="2" charset="2"/>
              <a:buChar char="§"/>
            </a:pPr>
            <a:r>
              <a:rPr lang="en-US" sz="1100" dirty="0">
                <a:cs typeface="Arial"/>
              </a:rPr>
              <a:t>The data set has been provided by Health Management Organization.</a:t>
            </a:r>
          </a:p>
          <a:p>
            <a:pPr marL="171450" indent="-182880" defTabSz="914400">
              <a:spcBef>
                <a:spcPts val="1200"/>
              </a:spcBef>
              <a:spcAft>
                <a:spcPts val="1200"/>
              </a:spcAft>
              <a:buSzPct val="85000"/>
              <a:buFont typeface="Wingdings" pitchFamily="2" charset="2"/>
              <a:buChar char="§"/>
            </a:pPr>
            <a:r>
              <a:rPr lang="en-US" sz="1100" dirty="0">
                <a:cs typeface="Arial"/>
              </a:rPr>
              <a:t>Goal is to understand the key drivers of why some people are expensive and predict which people will be expensive in the future</a:t>
            </a:r>
          </a:p>
          <a:p>
            <a:pPr marL="171450" indent="-182880" defTabSz="914400">
              <a:spcBef>
                <a:spcPts val="1200"/>
              </a:spcBef>
              <a:spcAft>
                <a:spcPts val="1200"/>
              </a:spcAft>
              <a:buSzPct val="85000"/>
              <a:buFont typeface="Wingdings" pitchFamily="2" charset="2"/>
              <a:buChar char="§"/>
            </a:pPr>
            <a:r>
              <a:rPr lang="en-US" sz="1100" dirty="0">
                <a:cs typeface="Arial"/>
              </a:rPr>
              <a:t>On a more precise level, we have two major goals:</a:t>
            </a:r>
          </a:p>
          <a:p>
            <a:pPr marL="0" indent="0" defTabSz="914400">
              <a:spcBef>
                <a:spcPts val="1200"/>
              </a:spcBef>
              <a:spcAft>
                <a:spcPts val="1200"/>
              </a:spcAft>
              <a:buSzPct val="85000"/>
              <a:buNone/>
            </a:pPr>
            <a:r>
              <a:rPr lang="en-US" sz="1100" dirty="0">
                <a:cs typeface="Arial"/>
              </a:rPr>
              <a:t>Predict people who will spend a lot of money on  health care in the coming year</a:t>
            </a:r>
          </a:p>
          <a:p>
            <a:pPr marL="0" indent="0" defTabSz="914400">
              <a:spcBef>
                <a:spcPts val="1200"/>
              </a:spcBef>
              <a:spcAft>
                <a:spcPts val="1200"/>
              </a:spcAft>
              <a:buSzPct val="85000"/>
              <a:buNone/>
            </a:pPr>
            <a:r>
              <a:rPr lang="en-US" sz="1100" dirty="0">
                <a:cs typeface="Arial"/>
              </a:rPr>
              <a:t>Provide actionable insights, in terms of how to lower the health care costs, by providing specific recommendations.</a:t>
            </a:r>
            <a:endParaRPr lang="en-US" sz="1100" dirty="0"/>
          </a:p>
          <a:p>
            <a:pPr marL="0" indent="0" defTabSz="914400">
              <a:spcBef>
                <a:spcPts val="1200"/>
              </a:spcBef>
              <a:spcAft>
                <a:spcPts val="1200"/>
              </a:spcAft>
              <a:buSzPct val="85000"/>
              <a:buNone/>
            </a:pPr>
            <a:r>
              <a:rPr lang="en-US" sz="1050" dirty="0"/>
              <a:t>      </a:t>
            </a:r>
          </a:p>
        </p:txBody>
      </p:sp>
      <p:grpSp>
        <p:nvGrpSpPr>
          <p:cNvPr id="2105" name="Group 2104">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2106" name="Oval 2105">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107" name="Oval 2106">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96" name="Google Shape;96;p14"/>
          <p:cNvSpPr txBox="1">
            <a:spLocks noGrp="1"/>
          </p:cNvSpPr>
          <p:nvPr>
            <p:ph type="sldNum" idx="12"/>
          </p:nvPr>
        </p:nvSpPr>
        <p:spPr>
          <a:xfrm flipH="1" flipV="1">
            <a:off x="9543268" y="5015160"/>
            <a:ext cx="180365" cy="45719"/>
          </a:xfrm>
          <a:prstGeom prst="rect">
            <a:avLst/>
          </a:prstGeom>
        </p:spPr>
        <p:txBody>
          <a:bodyPr spcFirstLastPara="1" vert="horz" lIns="91440" tIns="45720" rIns="91440" bIns="45720" rtlCol="0" anchor="ctr" anchorCtr="0">
            <a:normAutofit fontScale="25000" lnSpcReduction="20000"/>
          </a:bodyPr>
          <a:lstStyle/>
          <a:p>
            <a:pPr lvl="0" indent="0" defTabSz="914400">
              <a:lnSpc>
                <a:spcPct val="90000"/>
              </a:lnSpc>
              <a:spcBef>
                <a:spcPts val="0"/>
              </a:spcBef>
              <a:spcAft>
                <a:spcPts val="600"/>
              </a:spcAft>
              <a:buNone/>
            </a:pPr>
            <a:endParaRPr lang="en-US" sz="700" dirty="0">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762342" y="595024"/>
            <a:ext cx="7688700" cy="535200"/>
          </a:xfrm>
          <a:prstGeom prst="rect">
            <a:avLst/>
          </a:prstGeom>
        </p:spPr>
        <p:txBody>
          <a:bodyPr spcFirstLastPara="1" wrap="square" lIns="91425" tIns="91425" rIns="91425" bIns="91425" anchor="t" anchorCtr="0">
            <a:normAutofit fontScale="90000"/>
          </a:bodyPr>
          <a:lstStyle/>
          <a:p>
            <a:r>
              <a:rPr lang="en-US"/>
              <a:t>Models used for predictions</a:t>
            </a:r>
          </a:p>
        </p:txBody>
      </p:sp>
      <p:sp>
        <p:nvSpPr>
          <p:cNvPr id="146" name="Google Shape;146;p19"/>
          <p:cNvSpPr txBox="1">
            <a:spLocks noGrp="1"/>
          </p:cNvSpPr>
          <p:nvPr>
            <p:ph type="sldNum" idx="12"/>
          </p:nvPr>
        </p:nvSpPr>
        <p:spPr>
          <a:xfrm flipH="1">
            <a:off x="9478537" y="4207158"/>
            <a:ext cx="46506" cy="45719"/>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endParaRPr dirty="0">
              <a:solidFill>
                <a:schemeClr val="accent1"/>
              </a:solidFill>
              <a:latin typeface="Lato"/>
              <a:ea typeface="Lato"/>
              <a:cs typeface="Lato"/>
              <a:sym typeface="Lato"/>
            </a:endParaRPr>
          </a:p>
        </p:txBody>
      </p:sp>
      <p:sp>
        <p:nvSpPr>
          <p:cNvPr id="4" name="TextBox 3">
            <a:extLst>
              <a:ext uri="{FF2B5EF4-FFF2-40B4-BE49-F238E27FC236}">
                <a16:creationId xmlns:a16="http://schemas.microsoft.com/office/drawing/2014/main" id="{DC5769E4-4EA8-874B-49E6-85FDFEB7DB78}"/>
              </a:ext>
            </a:extLst>
          </p:cNvPr>
          <p:cNvSpPr txBox="1"/>
          <p:nvPr/>
        </p:nvSpPr>
        <p:spPr>
          <a:xfrm>
            <a:off x="845648" y="1299411"/>
            <a:ext cx="3801979" cy="646331"/>
          </a:xfrm>
          <a:prstGeom prst="rect">
            <a:avLst/>
          </a:prstGeom>
          <a:noFill/>
        </p:spPr>
        <p:txBody>
          <a:bodyPr wrap="square" rtlCol="0">
            <a:spAutoFit/>
          </a:bodyPr>
          <a:lstStyle/>
          <a:p>
            <a:r>
              <a:rPr lang="en-US"/>
              <a:t>LM Model</a:t>
            </a:r>
          </a:p>
          <a:p>
            <a:endParaRPr lang="en-US"/>
          </a:p>
        </p:txBody>
      </p:sp>
      <p:pic>
        <p:nvPicPr>
          <p:cNvPr id="5" name="Picture 4">
            <a:extLst>
              <a:ext uri="{FF2B5EF4-FFF2-40B4-BE49-F238E27FC236}">
                <a16:creationId xmlns:a16="http://schemas.microsoft.com/office/drawing/2014/main" id="{887709D3-4B83-BD47-B816-8C98A5282437}"/>
              </a:ext>
            </a:extLst>
          </p:cNvPr>
          <p:cNvPicPr>
            <a:picLocks noChangeAspect="1"/>
          </p:cNvPicPr>
          <p:nvPr/>
        </p:nvPicPr>
        <p:blipFill>
          <a:blip r:embed="rId3"/>
          <a:stretch>
            <a:fillRect/>
          </a:stretch>
        </p:blipFill>
        <p:spPr>
          <a:xfrm>
            <a:off x="861279" y="1668743"/>
            <a:ext cx="3786348" cy="3229410"/>
          </a:xfrm>
          <a:prstGeom prst="rect">
            <a:avLst/>
          </a:prstGeom>
        </p:spPr>
      </p:pic>
      <p:sp>
        <p:nvSpPr>
          <p:cNvPr id="6" name="TextBox 5">
            <a:extLst>
              <a:ext uri="{FF2B5EF4-FFF2-40B4-BE49-F238E27FC236}">
                <a16:creationId xmlns:a16="http://schemas.microsoft.com/office/drawing/2014/main" id="{22177246-DED2-116E-2BBF-FC0F10EED1BE}"/>
              </a:ext>
            </a:extLst>
          </p:cNvPr>
          <p:cNvSpPr txBox="1"/>
          <p:nvPr/>
        </p:nvSpPr>
        <p:spPr>
          <a:xfrm>
            <a:off x="4930140" y="1299411"/>
            <a:ext cx="3520902" cy="646331"/>
          </a:xfrm>
          <a:prstGeom prst="rect">
            <a:avLst/>
          </a:prstGeom>
          <a:noFill/>
        </p:spPr>
        <p:txBody>
          <a:bodyPr wrap="square" rtlCol="0">
            <a:spAutoFit/>
          </a:bodyPr>
          <a:lstStyle/>
          <a:p>
            <a:r>
              <a:rPr lang="en-US"/>
              <a:t>SVM Model</a:t>
            </a:r>
          </a:p>
          <a:p>
            <a:endParaRPr lang="en-US"/>
          </a:p>
        </p:txBody>
      </p:sp>
      <p:pic>
        <p:nvPicPr>
          <p:cNvPr id="8" name="Picture 7">
            <a:extLst>
              <a:ext uri="{FF2B5EF4-FFF2-40B4-BE49-F238E27FC236}">
                <a16:creationId xmlns:a16="http://schemas.microsoft.com/office/drawing/2014/main" id="{81A7BC87-7B8F-57AA-D004-91794C72D053}"/>
              </a:ext>
            </a:extLst>
          </p:cNvPr>
          <p:cNvPicPr>
            <a:picLocks noChangeAspect="1"/>
          </p:cNvPicPr>
          <p:nvPr/>
        </p:nvPicPr>
        <p:blipFill>
          <a:blip r:embed="rId4"/>
          <a:stretch>
            <a:fillRect/>
          </a:stretch>
        </p:blipFill>
        <p:spPr>
          <a:xfrm>
            <a:off x="4930140" y="1653203"/>
            <a:ext cx="3306074" cy="3264436"/>
          </a:xfrm>
          <a:prstGeom prst="rect">
            <a:avLst/>
          </a:prstGeom>
        </p:spPr>
      </p:pic>
    </p:spTree>
    <p:extLst>
      <p:ext uri="{BB962C8B-B14F-4D97-AF65-F5344CB8AC3E}">
        <p14:creationId xmlns:p14="http://schemas.microsoft.com/office/powerpoint/2010/main" val="2363629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Recommendations</a:t>
            </a:r>
            <a:endParaRPr dirty="0"/>
          </a:p>
        </p:txBody>
      </p:sp>
      <p:sp>
        <p:nvSpPr>
          <p:cNvPr id="171" name="Google Shape;171;p22"/>
          <p:cNvSpPr txBox="1">
            <a:spLocks noGrp="1"/>
          </p:cNvSpPr>
          <p:nvPr>
            <p:ph idx="1"/>
          </p:nvPr>
        </p:nvSpPr>
        <p:spPr>
          <a:xfrm>
            <a:off x="411238" y="1052703"/>
            <a:ext cx="7543800" cy="3038094"/>
          </a:xfrm>
          <a:prstGeom prst="rect">
            <a:avLst/>
          </a:prstGeom>
        </p:spPr>
        <p:txBody>
          <a:bodyPr spcFirstLastPara="1" wrap="square" lIns="91425" tIns="91425" rIns="91425" bIns="91425" anchor="t" anchorCtr="0">
            <a:normAutofit/>
          </a:bodyPr>
          <a:lstStyle/>
          <a:p>
            <a:pPr marL="355600" indent="0" algn="just">
              <a:spcBef>
                <a:spcPts val="1200"/>
              </a:spcBef>
              <a:buNone/>
            </a:pPr>
            <a:r>
              <a:rPr lang="en-US" sz="1100" dirty="0">
                <a:solidFill>
                  <a:srgbClr val="000000"/>
                </a:solidFill>
                <a:ea typeface="Arial"/>
                <a:cs typeface="Arial"/>
                <a:sym typeface="Arial"/>
              </a:rPr>
              <a:t>We have seen through the visualizations and predictions that BMI and smoking have the highest stake in determining the cost and expense of a person. Therefore, we have curated recommendations in such a way that following these, people can effectively reduce their expenses in the following year.</a:t>
            </a:r>
            <a:endParaRPr sz="1100" dirty="0">
              <a:solidFill>
                <a:srgbClr val="000000"/>
              </a:solidFill>
              <a:ea typeface="Arial"/>
              <a:cs typeface="Arial"/>
              <a:sym typeface="Arial"/>
            </a:endParaRPr>
          </a:p>
          <a:p>
            <a:pPr marL="527050" indent="-171450">
              <a:spcBef>
                <a:spcPts val="1200"/>
              </a:spcBef>
              <a:spcAft>
                <a:spcPts val="1200"/>
              </a:spcAft>
            </a:pPr>
            <a:r>
              <a:rPr lang="en-US" sz="1100" dirty="0">
                <a:solidFill>
                  <a:srgbClr val="000000"/>
                </a:solidFill>
                <a:ea typeface="Arial"/>
                <a:cs typeface="Arial"/>
                <a:sym typeface="Arial"/>
              </a:rPr>
              <a:t>Body Mass Index: BMI is calculated by dividing the weight of a person by the square of their height. Calculation of BMI tells us the risk of being affected by any disease and it is very important to maintain a correct BMI, here are a few ways of achieving it.</a:t>
            </a:r>
          </a:p>
          <a:p>
            <a:pPr marL="355600" indent="0">
              <a:spcBef>
                <a:spcPts val="1200"/>
              </a:spcBef>
              <a:spcAft>
                <a:spcPts val="1200"/>
              </a:spcAft>
              <a:buNone/>
            </a:pPr>
            <a:endParaRPr lang="en-US" sz="1100" dirty="0">
              <a:solidFill>
                <a:srgbClr val="000000"/>
              </a:solidFill>
              <a:latin typeface="Arial"/>
              <a:ea typeface="Arial"/>
              <a:cs typeface="Arial"/>
              <a:sym typeface="Arial"/>
            </a:endParaRPr>
          </a:p>
        </p:txBody>
      </p:sp>
      <p:sp>
        <p:nvSpPr>
          <p:cNvPr id="172" name="Google Shape;172;p22"/>
          <p:cNvSpPr txBox="1">
            <a:spLocks noGrp="1"/>
          </p:cNvSpPr>
          <p:nvPr>
            <p:ph type="sldNum" sz="quarter" idx="12"/>
          </p:nvPr>
        </p:nvSpPr>
        <p:spPr>
          <a:prstGeom prst="rect">
            <a:avLst/>
          </a:prstGeom>
        </p:spPr>
        <p:txBody>
          <a:bodyPr spcFirstLastPara="1" wrap="square" lIns="91425" tIns="91425" rIns="91425" bIns="91425" anchor="ctr" anchorCtr="0">
            <a:normAutofit fontScale="70000" lnSpcReduction="20000"/>
          </a:bodyPr>
          <a:lstStyle/>
          <a:p>
            <a:pPr marL="0" lvl="0" indent="0" algn="r" rtl="0">
              <a:spcBef>
                <a:spcPts val="0"/>
              </a:spcBef>
              <a:spcAft>
                <a:spcPts val="0"/>
              </a:spcAft>
              <a:buNone/>
            </a:pPr>
            <a:fld id="{00000000-1234-1234-1234-123412341234}" type="slidenum">
              <a:rPr lang="en">
                <a:solidFill>
                  <a:schemeClr val="accent1"/>
                </a:solidFill>
                <a:latin typeface="Lato"/>
                <a:ea typeface="Lato"/>
                <a:cs typeface="Lato"/>
                <a:sym typeface="Lato"/>
              </a:rPr>
              <a:t>21</a:t>
            </a:fld>
            <a:endParaRPr>
              <a:solidFill>
                <a:schemeClr val="accent1"/>
              </a:solidFill>
              <a:latin typeface="Lato"/>
              <a:ea typeface="Lato"/>
              <a:cs typeface="Lato"/>
              <a:sym typeface="Lato"/>
            </a:endParaRPr>
          </a:p>
        </p:txBody>
      </p:sp>
      <p:graphicFrame>
        <p:nvGraphicFramePr>
          <p:cNvPr id="3" name="Table 3">
            <a:extLst>
              <a:ext uri="{FF2B5EF4-FFF2-40B4-BE49-F238E27FC236}">
                <a16:creationId xmlns:a16="http://schemas.microsoft.com/office/drawing/2014/main" id="{C73357E3-865B-A9EE-1F2D-2D2752F870F0}"/>
              </a:ext>
            </a:extLst>
          </p:cNvPr>
          <p:cNvGraphicFramePr>
            <a:graphicFrameLocks noGrp="1"/>
          </p:cNvGraphicFramePr>
          <p:nvPr>
            <p:extLst>
              <p:ext uri="{D42A27DB-BD31-4B8C-83A1-F6EECF244321}">
                <p14:modId xmlns:p14="http://schemas.microsoft.com/office/powerpoint/2010/main" val="3666726109"/>
              </p:ext>
            </p:extLst>
          </p:nvPr>
        </p:nvGraphicFramePr>
        <p:xfrm>
          <a:off x="2036956" y="2688217"/>
          <a:ext cx="4668644" cy="1487171"/>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668644">
                  <a:extLst>
                    <a:ext uri="{9D8B030D-6E8A-4147-A177-3AD203B41FA5}">
                      <a16:colId xmlns:a16="http://schemas.microsoft.com/office/drawing/2014/main" val="1623014882"/>
                    </a:ext>
                  </a:extLst>
                </a:gridCol>
              </a:tblGrid>
              <a:tr h="374651">
                <a:tc>
                  <a:txBody>
                    <a:bodyPr/>
                    <a:lstStyle/>
                    <a:p>
                      <a:pPr marL="285750" indent="-285750">
                        <a:buFont typeface="Arial" panose="020B0604020202020204" pitchFamily="34" charset="0"/>
                        <a:buChar char="•"/>
                      </a:pPr>
                      <a:r>
                        <a:rPr lang="en-US" dirty="0">
                          <a:solidFill>
                            <a:schemeClr val="tx1"/>
                          </a:solidFill>
                        </a:rPr>
                        <a:t>Look out for hidden sugar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3855314"/>
                  </a:ext>
                </a:extLst>
              </a:tr>
              <a:tr h="370840">
                <a:tc>
                  <a:txBody>
                    <a:bodyPr/>
                    <a:lstStyle/>
                    <a:p>
                      <a:pPr marL="285750" indent="-285750">
                        <a:buFont typeface="Arial" panose="020B0604020202020204" pitchFamily="34" charset="0"/>
                        <a:buChar char="•"/>
                      </a:pPr>
                      <a:r>
                        <a:rPr lang="en-US" b="1" dirty="0"/>
                        <a:t>Get your heart pumping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97507539"/>
                  </a:ext>
                </a:extLst>
              </a:tr>
              <a:tr h="370840">
                <a:tc>
                  <a:txBody>
                    <a:bodyPr/>
                    <a:lstStyle/>
                    <a:p>
                      <a:pPr marL="285750" indent="-285750">
                        <a:buFont typeface="Arial" panose="020B0604020202020204" pitchFamily="34" charset="0"/>
                        <a:buChar char="•"/>
                      </a:pPr>
                      <a:r>
                        <a:rPr lang="en-US" b="1" dirty="0"/>
                        <a:t>Do not bother with crash diets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758713115"/>
                  </a:ext>
                </a:extLst>
              </a:tr>
              <a:tr h="370840">
                <a:tc>
                  <a:txBody>
                    <a:bodyPr/>
                    <a:lstStyle/>
                    <a:p>
                      <a:pPr marL="285750" indent="-285750">
                        <a:buFont typeface="Arial" panose="020B0604020202020204" pitchFamily="34" charset="0"/>
                        <a:buChar char="•"/>
                      </a:pPr>
                      <a:r>
                        <a:rPr lang="en-US" b="1" dirty="0"/>
                        <a:t>Eat and snack on healthy food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9661303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Recommendations</a:t>
            </a:r>
            <a:endParaRPr dirty="0"/>
          </a:p>
        </p:txBody>
      </p:sp>
      <p:sp>
        <p:nvSpPr>
          <p:cNvPr id="171" name="Google Shape;171;p22"/>
          <p:cNvSpPr txBox="1">
            <a:spLocks noGrp="1"/>
          </p:cNvSpPr>
          <p:nvPr>
            <p:ph idx="1"/>
          </p:nvPr>
        </p:nvSpPr>
        <p:spPr>
          <a:xfrm>
            <a:off x="440975" y="1013599"/>
            <a:ext cx="7543800" cy="3038094"/>
          </a:xfrm>
          <a:prstGeom prst="rect">
            <a:avLst/>
          </a:prstGeom>
        </p:spPr>
        <p:txBody>
          <a:bodyPr spcFirstLastPara="1" wrap="square" lIns="91425" tIns="91425" rIns="91425" bIns="91425" anchor="t" anchorCtr="0">
            <a:normAutofit/>
          </a:bodyPr>
          <a:lstStyle/>
          <a:p>
            <a:pPr marL="527050" indent="-171450">
              <a:spcBef>
                <a:spcPts val="1200"/>
              </a:spcBef>
              <a:spcAft>
                <a:spcPts val="1200"/>
              </a:spcAft>
            </a:pPr>
            <a:r>
              <a:rPr lang="en-US" sz="1100" dirty="0">
                <a:solidFill>
                  <a:srgbClr val="000000"/>
                </a:solidFill>
                <a:ea typeface="Arial"/>
                <a:cs typeface="Arial"/>
                <a:sym typeface="Arial"/>
              </a:rPr>
              <a:t>Smoking: The act of inhaling and exhaling the fumes of burning plant material. Tobacco contains nicotine, an alkaloid that is addictive and can have a tranquilizing psychotic effect. Continuous exposure to tobacco can lead to life-threatening diseases. Following are a few measures individuals can take to overcome this addiction and help themselves by reducing the costs of health care.</a:t>
            </a:r>
          </a:p>
          <a:p>
            <a:pPr marL="527050" indent="-171450">
              <a:spcBef>
                <a:spcPts val="1200"/>
              </a:spcBef>
              <a:spcAft>
                <a:spcPts val="1200"/>
              </a:spcAft>
            </a:pPr>
            <a:endParaRPr lang="en-US" sz="1100" dirty="0">
              <a:solidFill>
                <a:srgbClr val="000000"/>
              </a:solidFill>
              <a:latin typeface="Arial"/>
              <a:ea typeface="Arial"/>
              <a:cs typeface="Arial"/>
              <a:sym typeface="Arial"/>
            </a:endParaRPr>
          </a:p>
          <a:p>
            <a:pPr marL="355600" indent="0">
              <a:spcBef>
                <a:spcPts val="1200"/>
              </a:spcBef>
              <a:spcAft>
                <a:spcPts val="1200"/>
              </a:spcAft>
              <a:buNone/>
            </a:pPr>
            <a:endParaRPr lang="en-US" sz="1100" dirty="0">
              <a:solidFill>
                <a:srgbClr val="000000"/>
              </a:solidFill>
              <a:latin typeface="Arial"/>
              <a:ea typeface="Arial"/>
              <a:cs typeface="Arial"/>
              <a:sym typeface="Arial"/>
            </a:endParaRPr>
          </a:p>
        </p:txBody>
      </p:sp>
      <p:graphicFrame>
        <p:nvGraphicFramePr>
          <p:cNvPr id="2" name="Table 3">
            <a:extLst>
              <a:ext uri="{FF2B5EF4-FFF2-40B4-BE49-F238E27FC236}">
                <a16:creationId xmlns:a16="http://schemas.microsoft.com/office/drawing/2014/main" id="{2E79FC9A-43D6-8239-482E-DE669190E6D9}"/>
              </a:ext>
            </a:extLst>
          </p:cNvPr>
          <p:cNvGraphicFramePr>
            <a:graphicFrameLocks noGrp="1"/>
          </p:cNvGraphicFramePr>
          <p:nvPr>
            <p:extLst>
              <p:ext uri="{D42A27DB-BD31-4B8C-83A1-F6EECF244321}">
                <p14:modId xmlns:p14="http://schemas.microsoft.com/office/powerpoint/2010/main" val="3770437"/>
              </p:ext>
            </p:extLst>
          </p:nvPr>
        </p:nvGraphicFramePr>
        <p:xfrm>
          <a:off x="1897137" y="2383418"/>
          <a:ext cx="5211337" cy="148336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5211337">
                  <a:extLst>
                    <a:ext uri="{9D8B030D-6E8A-4147-A177-3AD203B41FA5}">
                      <a16:colId xmlns:a16="http://schemas.microsoft.com/office/drawing/2014/main" val="92887651"/>
                    </a:ext>
                  </a:extLst>
                </a:gridCol>
              </a:tblGrid>
              <a:tr h="370840">
                <a:tc>
                  <a:txBody>
                    <a:bodyPr/>
                    <a:lstStyle/>
                    <a:p>
                      <a:pPr marL="285750" indent="-285750">
                        <a:buFont typeface="Arial" panose="020B0604020202020204" pitchFamily="34" charset="0"/>
                        <a:buChar char="•"/>
                      </a:pPr>
                      <a:r>
                        <a:rPr lang="en-US" dirty="0">
                          <a:solidFill>
                            <a:schemeClr val="tx1"/>
                          </a:solidFill>
                        </a:rPr>
                        <a:t>Try Nicotine replacement therapy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3297821"/>
                  </a:ext>
                </a:extLst>
              </a:tr>
              <a:tr h="370840">
                <a:tc>
                  <a:txBody>
                    <a:bodyPr/>
                    <a:lstStyle/>
                    <a:p>
                      <a:pPr marL="285750" indent="-285750">
                        <a:buFont typeface="Arial" panose="020B0604020202020204" pitchFamily="34" charset="0"/>
                        <a:buChar char="•"/>
                      </a:pPr>
                      <a:r>
                        <a:rPr lang="en-US" b="1" dirty="0"/>
                        <a:t>Start exercising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01535132"/>
                  </a:ext>
                </a:extLst>
              </a:tr>
              <a:tr h="370840">
                <a:tc>
                  <a:txBody>
                    <a:bodyPr/>
                    <a:lstStyle/>
                    <a:p>
                      <a:pPr marL="285750" indent="-285750">
                        <a:buFont typeface="Arial" panose="020B0604020202020204" pitchFamily="34" charset="0"/>
                        <a:buChar char="•"/>
                      </a:pPr>
                      <a:r>
                        <a:rPr lang="en-US" b="1" dirty="0"/>
                        <a:t>Use of Nicotine patches/ gums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12641086"/>
                  </a:ext>
                </a:extLst>
              </a:tr>
              <a:tr h="370840">
                <a:tc>
                  <a:txBody>
                    <a:bodyPr/>
                    <a:lstStyle/>
                    <a:p>
                      <a:pPr marL="285750" indent="-285750">
                        <a:buFont typeface="Arial" panose="020B0604020202020204" pitchFamily="34" charset="0"/>
                        <a:buChar char="•"/>
                      </a:pPr>
                      <a:r>
                        <a:rPr lang="en-US" b="1" dirty="0"/>
                        <a:t>Avoid triggers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48631227"/>
                  </a:ext>
                </a:extLst>
              </a:tr>
            </a:tbl>
          </a:graphicData>
        </a:graphic>
      </p:graphicFrame>
    </p:spTree>
    <p:extLst>
      <p:ext uri="{BB962C8B-B14F-4D97-AF65-F5344CB8AC3E}">
        <p14:creationId xmlns:p14="http://schemas.microsoft.com/office/powerpoint/2010/main" val="2722820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965937" y="363474"/>
            <a:ext cx="7543800" cy="120700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Recommendations to HMO</a:t>
            </a:r>
            <a:endParaRPr dirty="0"/>
          </a:p>
        </p:txBody>
      </p:sp>
      <p:sp>
        <p:nvSpPr>
          <p:cNvPr id="171" name="Google Shape;171;p22"/>
          <p:cNvSpPr txBox="1">
            <a:spLocks noGrp="1"/>
          </p:cNvSpPr>
          <p:nvPr>
            <p:ph idx="1"/>
          </p:nvPr>
        </p:nvSpPr>
        <p:spPr>
          <a:xfrm>
            <a:off x="452981" y="1206209"/>
            <a:ext cx="7543800" cy="4091726"/>
          </a:xfrm>
          <a:prstGeom prst="rect">
            <a:avLst/>
          </a:prstGeom>
        </p:spPr>
        <p:txBody>
          <a:bodyPr spcFirstLastPara="1" wrap="square" lIns="91425" tIns="91425" rIns="91425" bIns="91425" anchor="t" anchorCtr="0">
            <a:normAutofit/>
          </a:bodyPr>
          <a:lstStyle/>
          <a:p>
            <a:pPr marL="641350" indent="-285750">
              <a:spcBef>
                <a:spcPts val="1200"/>
              </a:spcBef>
              <a:spcAft>
                <a:spcPts val="1200"/>
              </a:spcAft>
            </a:pPr>
            <a:r>
              <a:rPr lang="en-US" sz="1600" dirty="0">
                <a:solidFill>
                  <a:srgbClr val="000000"/>
                </a:solidFill>
                <a:ea typeface="Arial"/>
                <a:cs typeface="Arial"/>
                <a:sym typeface="Arial"/>
              </a:rPr>
              <a:t>Recommendation for the health management organization would be to collaborate with the health rehabilitation centers to help people get rid of their smoking habits.</a:t>
            </a:r>
          </a:p>
          <a:p>
            <a:pPr marL="641350" indent="-285750">
              <a:spcBef>
                <a:spcPts val="1200"/>
              </a:spcBef>
              <a:spcAft>
                <a:spcPts val="1200"/>
              </a:spcAft>
            </a:pPr>
            <a:r>
              <a:rPr lang="en-US" sz="1600" dirty="0">
                <a:solidFill>
                  <a:srgbClr val="000000"/>
                </a:solidFill>
                <a:ea typeface="Arial"/>
                <a:cs typeface="Arial"/>
                <a:sym typeface="Arial"/>
              </a:rPr>
              <a:t>They should come up with health care plans and provide benefits.</a:t>
            </a:r>
          </a:p>
          <a:p>
            <a:pPr marL="641350" indent="-285750">
              <a:spcBef>
                <a:spcPts val="1200"/>
              </a:spcBef>
              <a:spcAft>
                <a:spcPts val="1200"/>
              </a:spcAft>
            </a:pPr>
            <a:r>
              <a:rPr lang="en-US" sz="1600" dirty="0">
                <a:solidFill>
                  <a:srgbClr val="000000"/>
                </a:solidFill>
                <a:ea typeface="Arial"/>
                <a:cs typeface="Arial"/>
                <a:sym typeface="Arial"/>
              </a:rPr>
              <a:t>Pricing of customers can be based on their profile having a model that considers their BMI, smoking habits, exercising history, etc.</a:t>
            </a:r>
          </a:p>
          <a:p>
            <a:pPr marL="355600" indent="0">
              <a:spcBef>
                <a:spcPts val="1200"/>
              </a:spcBef>
              <a:spcAft>
                <a:spcPts val="1200"/>
              </a:spcAft>
              <a:buNone/>
            </a:pPr>
            <a:endParaRPr lang="en-US" sz="11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398921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3"/>
          <p:cNvSpPr txBox="1">
            <a:spLocks noGrp="1"/>
          </p:cNvSpPr>
          <p:nvPr>
            <p:ph type="ctrTitle"/>
          </p:nvPr>
        </p:nvSpPr>
        <p:spPr>
          <a:xfrm>
            <a:off x="727950" y="1612643"/>
            <a:ext cx="7688100" cy="1688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Thank you!</a:t>
            </a:r>
            <a:endParaRPr/>
          </a:p>
        </p:txBody>
      </p:sp>
      <p:sp>
        <p:nvSpPr>
          <p:cNvPr id="179" name="Google Shape;179;p23"/>
          <p:cNvSpPr txBox="1">
            <a:spLocks noGrp="1"/>
          </p:cNvSpPr>
          <p:nvPr>
            <p:ph type="subTitle" idx="1"/>
          </p:nvPr>
        </p:nvSpPr>
        <p:spPr>
          <a:xfrm>
            <a:off x="727950" y="4002374"/>
            <a:ext cx="2077163" cy="1015918"/>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US" dirty="0"/>
              <a:t>Akshitha Reddy</a:t>
            </a:r>
          </a:p>
          <a:p>
            <a:pPr marL="0" lvl="0" indent="0" algn="l" rtl="0">
              <a:spcBef>
                <a:spcPts val="0"/>
              </a:spcBef>
              <a:spcAft>
                <a:spcPts val="0"/>
              </a:spcAft>
              <a:buNone/>
            </a:pPr>
            <a:r>
              <a:rPr lang="en-US" dirty="0"/>
              <a:t>Prachi Sadaranagani</a:t>
            </a:r>
          </a:p>
          <a:p>
            <a:pPr marL="0" lvl="0" indent="0" algn="l" rtl="0">
              <a:spcBef>
                <a:spcPts val="0"/>
              </a:spcBef>
              <a:spcAft>
                <a:spcPts val="0"/>
              </a:spcAft>
              <a:buNone/>
            </a:pPr>
            <a:r>
              <a:rPr lang="en-US" dirty="0"/>
              <a:t>Spruha Band</a:t>
            </a:r>
          </a:p>
          <a:p>
            <a:pPr marL="0" lvl="0" indent="0" algn="l" rtl="0">
              <a:spcBef>
                <a:spcPts val="0"/>
              </a:spcBef>
              <a:spcAft>
                <a:spcPts val="0"/>
              </a:spcAft>
              <a:buNone/>
            </a:pPr>
            <a:r>
              <a:rPr lang="en-US" dirty="0"/>
              <a:t>Yashaswini Kulkarni</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727650" y="694182"/>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Assumptions</a:t>
            </a:r>
            <a:endParaRPr dirty="0"/>
          </a:p>
        </p:txBody>
      </p:sp>
      <p:sp>
        <p:nvSpPr>
          <p:cNvPr id="2" name="Text Placeholder 1">
            <a:extLst>
              <a:ext uri="{FF2B5EF4-FFF2-40B4-BE49-F238E27FC236}">
                <a16:creationId xmlns:a16="http://schemas.microsoft.com/office/drawing/2014/main" id="{185F029D-99EE-D96E-701D-9013F7D971B9}"/>
              </a:ext>
            </a:extLst>
          </p:cNvPr>
          <p:cNvSpPr>
            <a:spLocks noGrp="1"/>
          </p:cNvSpPr>
          <p:nvPr>
            <p:ph type="body" idx="1"/>
          </p:nvPr>
        </p:nvSpPr>
        <p:spPr>
          <a:xfrm>
            <a:off x="727650" y="1105002"/>
            <a:ext cx="7524252" cy="3206804"/>
          </a:xfrm>
        </p:spPr>
        <p:txBody>
          <a:bodyPr>
            <a:noAutofit/>
          </a:bodyPr>
          <a:lstStyle/>
          <a:p>
            <a:pPr marL="146050" indent="0">
              <a:buNone/>
            </a:pPr>
            <a:r>
              <a:rPr lang="en-US" sz="1200" dirty="0">
                <a:cs typeface="Arial" panose="020B0604020202020204" pitchFamily="34" charset="0"/>
              </a:rPr>
              <a:t>Through the process of the project, we have made a few assumptions, they are as follows:</a:t>
            </a:r>
          </a:p>
          <a:p>
            <a:pPr algn="just">
              <a:lnSpc>
                <a:spcPct val="150000"/>
              </a:lnSpc>
            </a:pPr>
            <a:r>
              <a:rPr lang="en-US" sz="1200" dirty="0">
                <a:cs typeface="Arial" panose="020B0604020202020204" pitchFamily="34" charset="0"/>
              </a:rPr>
              <a:t>The first assumption was determining the threshold above which the costs are considered expensive and what are inexpensive. For this, we first found that the median of the cost was $2,500 and then realized that more than 75% of the dataset was falling under the expensive category.  Therefore, we considered a value between the 75</a:t>
            </a:r>
            <a:r>
              <a:rPr lang="en-US" sz="1200" baseline="30000" dirty="0">
                <a:cs typeface="Arial" panose="020B0604020202020204" pitchFamily="34" charset="0"/>
              </a:rPr>
              <a:t>th</a:t>
            </a:r>
            <a:r>
              <a:rPr lang="en-US" sz="1200" dirty="0">
                <a:cs typeface="Arial" panose="020B0604020202020204" pitchFamily="34" charset="0"/>
              </a:rPr>
              <a:t> and 80</a:t>
            </a:r>
            <a:r>
              <a:rPr lang="en-US" sz="1200" baseline="30000" dirty="0">
                <a:cs typeface="Arial" panose="020B0604020202020204" pitchFamily="34" charset="0"/>
              </a:rPr>
              <a:t>th</a:t>
            </a:r>
            <a:r>
              <a:rPr lang="en-US" sz="1200" dirty="0">
                <a:cs typeface="Arial" panose="020B0604020202020204" pitchFamily="34" charset="0"/>
              </a:rPr>
              <a:t>  percentile, after a few calculations and combinations we went with the 78</a:t>
            </a:r>
            <a:r>
              <a:rPr lang="en-US" sz="1200" baseline="30000" dirty="0">
                <a:cs typeface="Arial" panose="020B0604020202020204" pitchFamily="34" charset="0"/>
              </a:rPr>
              <a:t>th</a:t>
            </a:r>
            <a:r>
              <a:rPr lang="en-US" sz="1200" dirty="0">
                <a:cs typeface="Arial" panose="020B0604020202020204" pitchFamily="34" charset="0"/>
              </a:rPr>
              <a:t> percentile which is $5,353.00</a:t>
            </a:r>
          </a:p>
          <a:p>
            <a:pPr algn="just">
              <a:lnSpc>
                <a:spcPct val="150000"/>
              </a:lnSpc>
            </a:pPr>
            <a:r>
              <a:rPr lang="en-US" sz="1200" dirty="0">
                <a:cs typeface="Arial" panose="020B0604020202020204" pitchFamily="34" charset="0"/>
              </a:rPr>
              <a:t>The second assumption was that irrespective of the identical attributes, we considered each observation as a unique observation because the variables that we are dealing with in the dataset are general in nature.</a:t>
            </a:r>
          </a:p>
          <a:p>
            <a:pPr algn="just">
              <a:lnSpc>
                <a:spcPct val="150000"/>
              </a:lnSpc>
            </a:pPr>
            <a:r>
              <a:rPr lang="en-US" sz="1200" dirty="0">
                <a:cs typeface="Arial" panose="020B0604020202020204" pitchFamily="34" charset="0"/>
              </a:rPr>
              <a:t>The final assumption is to take age and gender into consideration. It is a known fact in data science that these variables could contribute to biases in the algorithms, but because we are dealing with a dataset that is related to the healthcare industry, gender and age play a pivotal role, hence it is important to take them into consideration.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7650" y="603675"/>
            <a:ext cx="7688700" cy="535200"/>
          </a:xfrm>
          <a:prstGeom prst="rect">
            <a:avLst/>
          </a:prstGeom>
        </p:spPr>
        <p:txBody>
          <a:bodyPr spcFirstLastPara="1" wrap="square" lIns="91425" tIns="91425" rIns="91425" bIns="91425" anchor="t" anchorCtr="0">
            <a:normAutofit fontScale="90000"/>
          </a:bodyPr>
          <a:lstStyle/>
          <a:p>
            <a:r>
              <a:rPr lang="en-US"/>
              <a:t>Dataset and variables </a:t>
            </a:r>
          </a:p>
        </p:txBody>
      </p:sp>
      <p:sp>
        <p:nvSpPr>
          <p:cNvPr id="112" name="Google Shape;112;p16"/>
          <p:cNvSpPr txBox="1">
            <a:spLocks noGrp="1"/>
          </p:cNvSpPr>
          <p:nvPr>
            <p:ph type="body" idx="1"/>
          </p:nvPr>
        </p:nvSpPr>
        <p:spPr>
          <a:xfrm>
            <a:off x="661640" y="1387747"/>
            <a:ext cx="4185424" cy="3152078"/>
          </a:xfrm>
          <a:prstGeom prst="rect">
            <a:avLst/>
          </a:prstGeom>
        </p:spPr>
        <p:txBody>
          <a:bodyPr spcFirstLastPara="1" wrap="square" lIns="91425" tIns="91425" rIns="91425" bIns="91425" anchor="t" anchorCtr="0">
            <a:noAutofit/>
          </a:bodyPr>
          <a:lstStyle/>
          <a:p>
            <a:pPr marL="0" indent="0">
              <a:lnSpc>
                <a:spcPct val="95000"/>
              </a:lnSpc>
              <a:spcBef>
                <a:spcPts val="1200"/>
              </a:spcBef>
              <a:buSzPts val="605"/>
              <a:buNone/>
            </a:pPr>
            <a:r>
              <a:rPr lang="en-US" sz="1200" dirty="0">
                <a:solidFill>
                  <a:schemeClr val="bg2">
                    <a:lumMod val="10000"/>
                  </a:schemeClr>
                </a:solidFill>
                <a:ea typeface="Arial"/>
                <a:cs typeface="Arial"/>
              </a:rPr>
              <a:t>After exploring the given data set, we have the following information:</a:t>
            </a:r>
          </a:p>
          <a:p>
            <a:pPr marL="171450" indent="-171450" algn="just">
              <a:lnSpc>
                <a:spcPct val="95000"/>
              </a:lnSpc>
              <a:spcBef>
                <a:spcPts val="1200"/>
              </a:spcBef>
              <a:buSzPts val="605"/>
            </a:pPr>
            <a:r>
              <a:rPr lang="en-US" sz="1200" dirty="0">
                <a:solidFill>
                  <a:schemeClr val="bg2">
                    <a:lumMod val="10000"/>
                  </a:schemeClr>
                </a:solidFill>
                <a:ea typeface="Arial"/>
                <a:cs typeface="Arial"/>
              </a:rPr>
              <a:t>Used the functions like str(), summary(), head() and tail() to understand the dataset better</a:t>
            </a:r>
          </a:p>
          <a:p>
            <a:pPr marL="171450" indent="-171450" algn="just">
              <a:lnSpc>
                <a:spcPct val="95000"/>
              </a:lnSpc>
              <a:spcBef>
                <a:spcPts val="1200"/>
              </a:spcBef>
              <a:buSzPts val="605"/>
            </a:pPr>
            <a:r>
              <a:rPr lang="en-US" sz="1200" dirty="0">
                <a:solidFill>
                  <a:schemeClr val="bg2">
                    <a:lumMod val="10000"/>
                  </a:schemeClr>
                </a:solidFill>
                <a:ea typeface="Arial"/>
                <a:cs typeface="Arial"/>
              </a:rPr>
              <a:t>The dataset consists of 7582 rows and 14 columns</a:t>
            </a:r>
          </a:p>
          <a:p>
            <a:pPr marL="171450" indent="-171450" algn="just">
              <a:lnSpc>
                <a:spcPct val="95000"/>
              </a:lnSpc>
              <a:spcBef>
                <a:spcPts val="1200"/>
              </a:spcBef>
              <a:buSzPts val="605"/>
            </a:pPr>
            <a:r>
              <a:rPr lang="en-US" sz="1200" dirty="0">
                <a:solidFill>
                  <a:schemeClr val="bg2">
                    <a:lumMod val="10000"/>
                  </a:schemeClr>
                </a:solidFill>
                <a:ea typeface="Arial"/>
                <a:cs typeface="Arial"/>
              </a:rPr>
              <a:t>Each row is a culmination of data from a separate individual</a:t>
            </a:r>
          </a:p>
          <a:p>
            <a:pPr marL="171450" indent="-171450" algn="just">
              <a:lnSpc>
                <a:spcPct val="95000"/>
              </a:lnSpc>
              <a:spcBef>
                <a:spcPts val="1200"/>
              </a:spcBef>
              <a:buSzPts val="605"/>
            </a:pPr>
            <a:r>
              <a:rPr lang="en-US" sz="1200" dirty="0">
                <a:solidFill>
                  <a:schemeClr val="bg2">
                    <a:lumMod val="10000"/>
                  </a:schemeClr>
                </a:solidFill>
                <a:ea typeface="Arial"/>
                <a:cs typeface="Arial"/>
              </a:rPr>
              <a:t>There are 14 variables that constitute information about age, BMI, no. of children, smoker, location, location type, education level, exercise, yearly physical, married, hypertension, gender, cost</a:t>
            </a:r>
          </a:p>
          <a:p>
            <a:pPr marL="0" indent="0">
              <a:lnSpc>
                <a:spcPct val="95000"/>
              </a:lnSpc>
              <a:spcBef>
                <a:spcPts val="1200"/>
              </a:spcBef>
              <a:buSzPts val="605"/>
              <a:buNone/>
            </a:pPr>
            <a:endParaRPr lang="en-US" sz="1100" dirty="0">
              <a:solidFill>
                <a:schemeClr val="dk1"/>
              </a:solidFill>
              <a:latin typeface="Arial"/>
              <a:ea typeface="Arial"/>
              <a:cs typeface="Arial"/>
            </a:endParaRPr>
          </a:p>
          <a:p>
            <a:pPr marL="171450" indent="-171450">
              <a:lnSpc>
                <a:spcPct val="95000"/>
              </a:lnSpc>
              <a:spcBef>
                <a:spcPts val="1200"/>
              </a:spcBef>
              <a:buSzPts val="605"/>
            </a:pPr>
            <a:endParaRPr lang="en-US" sz="1100" dirty="0">
              <a:solidFill>
                <a:schemeClr val="bg2"/>
              </a:solidFill>
              <a:latin typeface="Arial"/>
              <a:ea typeface="Arial"/>
              <a:cs typeface="Arial"/>
            </a:endParaRPr>
          </a:p>
          <a:p>
            <a:pPr lvl="0" indent="0" algn="l" rtl="0">
              <a:lnSpc>
                <a:spcPct val="150000"/>
              </a:lnSpc>
              <a:spcBef>
                <a:spcPts val="1200"/>
              </a:spcBef>
              <a:spcAft>
                <a:spcPts val="2400"/>
              </a:spcAft>
              <a:buSzPts val="605"/>
              <a:buNone/>
            </a:pPr>
            <a:endParaRPr sz="860" dirty="0">
              <a:solidFill>
                <a:srgbClr val="181515"/>
              </a:solidFill>
              <a:highlight>
                <a:srgbClr val="FFFFFF"/>
              </a:highlight>
              <a:latin typeface="Arial"/>
              <a:ea typeface="Arial"/>
              <a:cs typeface="Arial"/>
            </a:endParaRPr>
          </a:p>
        </p:txBody>
      </p:sp>
      <p:pic>
        <p:nvPicPr>
          <p:cNvPr id="1026" name="Picture 2" descr="Learning Data Science: Day 6 - Data Exploration on Titanic Datasets | by  Haydar Ali Ismail | Medium">
            <a:extLst>
              <a:ext uri="{FF2B5EF4-FFF2-40B4-BE49-F238E27FC236}">
                <a16:creationId xmlns:a16="http://schemas.microsoft.com/office/drawing/2014/main" id="{B6703A61-9ABC-F772-823E-48DE153BA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6126" y="1485975"/>
            <a:ext cx="3580176" cy="2647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707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729450" y="731352"/>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Data exploration</a:t>
            </a:r>
            <a:endParaRPr/>
          </a:p>
        </p:txBody>
      </p:sp>
      <p:sp>
        <p:nvSpPr>
          <p:cNvPr id="112" name="Google Shape;112;p16"/>
          <p:cNvSpPr txBox="1">
            <a:spLocks noGrp="1"/>
          </p:cNvSpPr>
          <p:nvPr>
            <p:ph type="body" idx="1"/>
          </p:nvPr>
        </p:nvSpPr>
        <p:spPr>
          <a:xfrm>
            <a:off x="727650" y="1441199"/>
            <a:ext cx="7688700" cy="3056459"/>
          </a:xfrm>
          <a:prstGeom prst="rect">
            <a:avLst/>
          </a:prstGeom>
        </p:spPr>
        <p:txBody>
          <a:bodyPr spcFirstLastPara="1" wrap="square" lIns="91425" tIns="91425" rIns="91425" bIns="91425" anchor="t" anchorCtr="0">
            <a:noAutofit/>
          </a:bodyPr>
          <a:lstStyle/>
          <a:p>
            <a:pPr marL="457200" lvl="0" indent="0" algn="l" rtl="0">
              <a:lnSpc>
                <a:spcPct val="95000"/>
              </a:lnSpc>
              <a:spcBef>
                <a:spcPts val="1200"/>
              </a:spcBef>
              <a:spcAft>
                <a:spcPts val="0"/>
              </a:spcAft>
              <a:buSzPts val="605"/>
              <a:buNone/>
            </a:pPr>
            <a:endParaRPr sz="750">
              <a:solidFill>
                <a:schemeClr val="dk1"/>
              </a:solidFill>
              <a:latin typeface="Arial"/>
              <a:ea typeface="Arial"/>
              <a:cs typeface="Arial"/>
            </a:endParaRPr>
          </a:p>
          <a:p>
            <a:pPr marL="0" lvl="0" indent="0" algn="l" rtl="0">
              <a:lnSpc>
                <a:spcPct val="95000"/>
              </a:lnSpc>
              <a:spcBef>
                <a:spcPts val="1200"/>
              </a:spcBef>
              <a:spcAft>
                <a:spcPts val="0"/>
              </a:spcAft>
              <a:buSzPts val="605"/>
              <a:buNone/>
            </a:pPr>
            <a:endParaRPr sz="750">
              <a:solidFill>
                <a:srgbClr val="1A9988"/>
              </a:solidFill>
              <a:latin typeface="Arial"/>
              <a:ea typeface="Arial"/>
              <a:cs typeface="Arial"/>
            </a:endParaRPr>
          </a:p>
          <a:p>
            <a:pPr lvl="0" indent="0" algn="l" rtl="0">
              <a:lnSpc>
                <a:spcPct val="150000"/>
              </a:lnSpc>
              <a:spcBef>
                <a:spcPts val="1200"/>
              </a:spcBef>
              <a:spcAft>
                <a:spcPts val="2400"/>
              </a:spcAft>
              <a:buSzPts val="605"/>
              <a:buNone/>
            </a:pPr>
            <a:endParaRPr sz="860">
              <a:solidFill>
                <a:srgbClr val="181515"/>
              </a:solidFill>
              <a:highlight>
                <a:srgbClr val="FFFFFF"/>
              </a:highlight>
              <a:latin typeface="Arial"/>
              <a:ea typeface="Arial"/>
              <a:cs typeface="Arial"/>
            </a:endParaRPr>
          </a:p>
        </p:txBody>
      </p:sp>
      <p:sp>
        <p:nvSpPr>
          <p:cNvPr id="113" name="Google Shape;113;p16"/>
          <p:cNvSpPr txBox="1">
            <a:spLocks noGrp="1"/>
          </p:cNvSpPr>
          <p:nvPr>
            <p:ph type="sldNum" idx="12"/>
          </p:nvPr>
        </p:nvSpPr>
        <p:spPr>
          <a:xfrm flipH="1" flipV="1">
            <a:off x="9085002" y="5143451"/>
            <a:ext cx="58998" cy="186832"/>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endParaRPr dirty="0">
              <a:solidFill>
                <a:schemeClr val="accent1"/>
              </a:solidFill>
              <a:latin typeface="Lato"/>
              <a:ea typeface="Lato"/>
              <a:cs typeface="Lato"/>
              <a:sym typeface="Lato"/>
            </a:endParaRPr>
          </a:p>
        </p:txBody>
      </p:sp>
      <p:pic>
        <p:nvPicPr>
          <p:cNvPr id="3" name="Picture 2">
            <a:extLst>
              <a:ext uri="{FF2B5EF4-FFF2-40B4-BE49-F238E27FC236}">
                <a16:creationId xmlns:a16="http://schemas.microsoft.com/office/drawing/2014/main" id="{DC0CCD94-1B7F-B70B-1001-4890DA0D382C}"/>
              </a:ext>
            </a:extLst>
          </p:cNvPr>
          <p:cNvPicPr>
            <a:picLocks noChangeAspect="1"/>
          </p:cNvPicPr>
          <p:nvPr/>
        </p:nvPicPr>
        <p:blipFill>
          <a:blip r:embed="rId3"/>
          <a:stretch>
            <a:fillRect/>
          </a:stretch>
        </p:blipFill>
        <p:spPr>
          <a:xfrm>
            <a:off x="935806" y="1358926"/>
            <a:ext cx="6513209" cy="30532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394913" y="18600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Data exploration</a:t>
            </a:r>
            <a:endParaRPr dirty="0"/>
          </a:p>
        </p:txBody>
      </p:sp>
      <p:sp>
        <p:nvSpPr>
          <p:cNvPr id="112" name="Google Shape;112;p16"/>
          <p:cNvSpPr txBox="1">
            <a:spLocks noGrp="1"/>
          </p:cNvSpPr>
          <p:nvPr>
            <p:ph type="body" idx="1"/>
          </p:nvPr>
        </p:nvSpPr>
        <p:spPr>
          <a:xfrm>
            <a:off x="476688" y="565880"/>
            <a:ext cx="4095312" cy="4154803"/>
          </a:xfrm>
          <a:prstGeom prst="rect">
            <a:avLst/>
          </a:prstGeom>
        </p:spPr>
        <p:txBody>
          <a:bodyPr spcFirstLastPara="1" wrap="square" lIns="91425" tIns="91425" rIns="91425" bIns="91425" anchor="t" anchorCtr="0">
            <a:noAutofit/>
          </a:bodyPr>
          <a:lstStyle/>
          <a:p>
            <a:pPr marL="0" lvl="0" indent="0" algn="l" rtl="0">
              <a:lnSpc>
                <a:spcPct val="95000"/>
              </a:lnSpc>
              <a:spcBef>
                <a:spcPts val="1200"/>
              </a:spcBef>
              <a:spcAft>
                <a:spcPts val="0"/>
              </a:spcAft>
              <a:buSzPts val="605"/>
              <a:buNone/>
            </a:pPr>
            <a:r>
              <a:rPr lang="en-US" sz="1200" dirty="0">
                <a:solidFill>
                  <a:schemeClr val="dk1"/>
                </a:solidFill>
                <a:ea typeface="Arial"/>
                <a:cs typeface="Arial" panose="020B0604020202020204" pitchFamily="34" charset="0"/>
              </a:rPr>
              <a:t>Based on the statistics that we gathered through the data exploration process; we have the following conclusions:</a:t>
            </a:r>
          </a:p>
          <a:p>
            <a:pPr marL="171450" indent="-171450">
              <a:lnSpc>
                <a:spcPct val="95000"/>
              </a:lnSpc>
              <a:spcBef>
                <a:spcPts val="1200"/>
              </a:spcBef>
              <a:buSzPts val="605"/>
            </a:pPr>
            <a:r>
              <a:rPr lang="en-US" sz="1200" dirty="0">
                <a:effectLst/>
                <a:ea typeface="Calibri" panose="020F0502020204030204" pitchFamily="34" charset="0"/>
                <a:cs typeface="Arial" panose="020B0604020202020204" pitchFamily="34" charset="0"/>
              </a:rPr>
              <a:t>Nearly, 75% of the individuals contributing to the dataset are people that have been active members when it comes to exercising from the past year, whereas the remaining 25% are people who are not active.</a:t>
            </a:r>
          </a:p>
          <a:p>
            <a:pPr marL="171450" indent="-171450">
              <a:lnSpc>
                <a:spcPct val="95000"/>
              </a:lnSpc>
              <a:spcBef>
                <a:spcPts val="1200"/>
              </a:spcBef>
              <a:buSzPts val="605"/>
            </a:pPr>
            <a:r>
              <a:rPr lang="en-US" sz="1200" dirty="0">
                <a:effectLst/>
                <a:ea typeface="Calibri" panose="020F0502020204030204" pitchFamily="34" charset="0"/>
                <a:cs typeface="Times New Roman" panose="02020603050405020304" pitchFamily="18" charset="0"/>
              </a:rPr>
              <a:t>Based on gender, both males and females contribute around equally to the dataset</a:t>
            </a:r>
          </a:p>
          <a:p>
            <a:pPr marL="171450" indent="-171450">
              <a:lnSpc>
                <a:spcPct val="95000"/>
              </a:lnSpc>
              <a:spcBef>
                <a:spcPts val="1200"/>
              </a:spcBef>
              <a:buSzPts val="605"/>
            </a:pPr>
            <a:r>
              <a:rPr lang="en-US" sz="1200" dirty="0">
                <a:ea typeface="Calibri" panose="020F0502020204030204" pitchFamily="34" charset="0"/>
                <a:cs typeface="Times New Roman" panose="02020603050405020304" pitchFamily="18" charset="0"/>
              </a:rPr>
              <a:t>Next, the number of </a:t>
            </a:r>
            <a:r>
              <a:rPr lang="en-US" sz="1200" dirty="0">
                <a:effectLst/>
                <a:ea typeface="Calibri" panose="020F0502020204030204" pitchFamily="34" charset="0"/>
                <a:cs typeface="Times New Roman" panose="02020603050405020304" pitchFamily="18" charset="0"/>
              </a:rPr>
              <a:t> people with a bachelor’s degree is of higher frequency contributing to nearly half of the dataset followed by people with a master’s degree</a:t>
            </a:r>
          </a:p>
          <a:p>
            <a:pPr marL="171450" indent="-171450">
              <a:lnSpc>
                <a:spcPct val="95000"/>
              </a:lnSpc>
              <a:spcBef>
                <a:spcPts val="1200"/>
              </a:spcBef>
              <a:buSzPts val="605"/>
            </a:pPr>
            <a:r>
              <a:rPr lang="en-US" sz="1200" dirty="0">
                <a:effectLst/>
                <a:ea typeface="Calibri" panose="020F0502020204030204" pitchFamily="34" charset="0"/>
                <a:cs typeface="Times New Roman" panose="02020603050405020304" pitchFamily="18" charset="0"/>
              </a:rPr>
              <a:t>Next, we see around 66.7% are married whereas the remaining group of people is unmarried</a:t>
            </a:r>
            <a:endParaRPr lang="en-US" sz="1200" dirty="0">
              <a:effectLst/>
              <a:ea typeface="Calibri" panose="020F0502020204030204" pitchFamily="34" charset="0"/>
              <a:cs typeface="Arial" panose="020B0604020202020204" pitchFamily="34" charset="0"/>
            </a:endParaRPr>
          </a:p>
          <a:p>
            <a:pPr marL="171450" indent="-171450">
              <a:lnSpc>
                <a:spcPct val="95000"/>
              </a:lnSpc>
              <a:spcBef>
                <a:spcPts val="1200"/>
              </a:spcBef>
              <a:buSzPts val="605"/>
            </a:pPr>
            <a:endParaRPr lang="en-US" sz="1200" dirty="0">
              <a:effectLst/>
              <a:ea typeface="Calibri" panose="020F0502020204030204" pitchFamily="34" charset="0"/>
              <a:cs typeface="Arial" panose="020B0604020202020204" pitchFamily="34" charset="0"/>
            </a:endParaRPr>
          </a:p>
          <a:p>
            <a:pPr marL="0" indent="0">
              <a:lnSpc>
                <a:spcPct val="95000"/>
              </a:lnSpc>
              <a:spcBef>
                <a:spcPts val="1200"/>
              </a:spcBef>
              <a:buSzPts val="605"/>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95000"/>
              </a:lnSpc>
              <a:spcBef>
                <a:spcPts val="1200"/>
              </a:spcBef>
              <a:buSzPts val="605"/>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95000"/>
              </a:lnSpc>
              <a:spcBef>
                <a:spcPts val="1200"/>
              </a:spcBef>
              <a:buSzPts val="605"/>
            </a:pPr>
            <a:endParaRPr lang="en-US" sz="1100" dirty="0">
              <a:solidFill>
                <a:schemeClr val="dk1"/>
              </a:solidFill>
              <a:latin typeface="Arial"/>
              <a:ea typeface="Arial"/>
              <a:cs typeface="Arial"/>
            </a:endParaRPr>
          </a:p>
          <a:p>
            <a:pPr marL="0" lvl="0" indent="0" algn="l" rtl="0">
              <a:lnSpc>
                <a:spcPct val="95000"/>
              </a:lnSpc>
              <a:spcBef>
                <a:spcPts val="1200"/>
              </a:spcBef>
              <a:spcAft>
                <a:spcPts val="0"/>
              </a:spcAft>
              <a:buSzPts val="605"/>
              <a:buNone/>
            </a:pPr>
            <a:endParaRPr lang="en-US" sz="1100" dirty="0">
              <a:solidFill>
                <a:srgbClr val="1A9988"/>
              </a:solidFill>
              <a:latin typeface="Arial"/>
              <a:ea typeface="Arial"/>
              <a:cs typeface="Arial"/>
            </a:endParaRPr>
          </a:p>
          <a:p>
            <a:pPr lvl="0" indent="0" algn="l" rtl="0">
              <a:lnSpc>
                <a:spcPct val="150000"/>
              </a:lnSpc>
              <a:spcBef>
                <a:spcPts val="1200"/>
              </a:spcBef>
              <a:spcAft>
                <a:spcPts val="2400"/>
              </a:spcAft>
              <a:buSzPts val="605"/>
              <a:buNone/>
            </a:pPr>
            <a:endParaRPr lang="en-US" sz="860" dirty="0">
              <a:solidFill>
                <a:srgbClr val="181515"/>
              </a:solidFill>
              <a:highlight>
                <a:srgbClr val="FFFFFF"/>
              </a:highlight>
              <a:latin typeface="Arial"/>
              <a:ea typeface="Arial"/>
              <a:cs typeface="Arial"/>
            </a:endParaRPr>
          </a:p>
        </p:txBody>
      </p:sp>
      <p:sp>
        <p:nvSpPr>
          <p:cNvPr id="113" name="Google Shape;113;p16"/>
          <p:cNvSpPr txBox="1">
            <a:spLocks noGrp="1"/>
          </p:cNvSpPr>
          <p:nvPr>
            <p:ph type="sldNum" idx="12"/>
          </p:nvPr>
        </p:nvSpPr>
        <p:spPr>
          <a:xfrm>
            <a:off x="8854068" y="5352584"/>
            <a:ext cx="45719" cy="141249"/>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endParaRPr dirty="0">
              <a:solidFill>
                <a:schemeClr val="accent1"/>
              </a:solidFill>
              <a:latin typeface="Lato"/>
              <a:ea typeface="Lato"/>
              <a:cs typeface="Lato"/>
              <a:sym typeface="Lato"/>
            </a:endParaRPr>
          </a:p>
        </p:txBody>
      </p:sp>
      <p:pic>
        <p:nvPicPr>
          <p:cNvPr id="11" name="Picture 10">
            <a:extLst>
              <a:ext uri="{FF2B5EF4-FFF2-40B4-BE49-F238E27FC236}">
                <a16:creationId xmlns:a16="http://schemas.microsoft.com/office/drawing/2014/main" id="{D5D11506-0D72-D732-0C25-DBFD69F1975F}"/>
              </a:ext>
            </a:extLst>
          </p:cNvPr>
          <p:cNvPicPr>
            <a:picLocks noChangeAspect="1"/>
          </p:cNvPicPr>
          <p:nvPr/>
        </p:nvPicPr>
        <p:blipFill>
          <a:blip r:embed="rId3"/>
          <a:stretch>
            <a:fillRect/>
          </a:stretch>
        </p:blipFill>
        <p:spPr>
          <a:xfrm>
            <a:off x="5086612" y="222203"/>
            <a:ext cx="3774507" cy="2321537"/>
          </a:xfrm>
          <a:prstGeom prst="rect">
            <a:avLst/>
          </a:prstGeom>
        </p:spPr>
      </p:pic>
      <p:pic>
        <p:nvPicPr>
          <p:cNvPr id="15" name="Picture 14">
            <a:extLst>
              <a:ext uri="{FF2B5EF4-FFF2-40B4-BE49-F238E27FC236}">
                <a16:creationId xmlns:a16="http://schemas.microsoft.com/office/drawing/2014/main" id="{19E6FD67-2608-2851-4921-42F96FE4455C}"/>
              </a:ext>
            </a:extLst>
          </p:cNvPr>
          <p:cNvPicPr>
            <a:picLocks noChangeAspect="1"/>
          </p:cNvPicPr>
          <p:nvPr/>
        </p:nvPicPr>
        <p:blipFill>
          <a:blip r:embed="rId4"/>
          <a:stretch>
            <a:fillRect/>
          </a:stretch>
        </p:blipFill>
        <p:spPr>
          <a:xfrm>
            <a:off x="5086612" y="2635958"/>
            <a:ext cx="3762671" cy="2321537"/>
          </a:xfrm>
          <a:prstGeom prst="rect">
            <a:avLst/>
          </a:prstGeom>
        </p:spPr>
      </p:pic>
    </p:spTree>
    <p:extLst>
      <p:ext uri="{BB962C8B-B14F-4D97-AF65-F5344CB8AC3E}">
        <p14:creationId xmlns:p14="http://schemas.microsoft.com/office/powerpoint/2010/main" val="3908419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36FA-B540-C6C4-F5BE-85AE369A757F}"/>
              </a:ext>
            </a:extLst>
          </p:cNvPr>
          <p:cNvSpPr>
            <a:spLocks noGrp="1"/>
          </p:cNvSpPr>
          <p:nvPr>
            <p:ph type="title"/>
          </p:nvPr>
        </p:nvSpPr>
        <p:spPr/>
        <p:txBody>
          <a:bodyPr>
            <a:normAutofit/>
          </a:bodyPr>
          <a:lstStyle/>
          <a:p>
            <a:r>
              <a:rPr lang="en-US" dirty="0"/>
              <a:t>Data exploration in location</a:t>
            </a:r>
          </a:p>
        </p:txBody>
      </p:sp>
      <p:sp>
        <p:nvSpPr>
          <p:cNvPr id="4" name="Slide Number Placeholder 3">
            <a:extLst>
              <a:ext uri="{FF2B5EF4-FFF2-40B4-BE49-F238E27FC236}">
                <a16:creationId xmlns:a16="http://schemas.microsoft.com/office/drawing/2014/main" id="{8802054F-38C4-2102-AD00-E38A0F03843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4">
            <a:extLst>
              <a:ext uri="{FF2B5EF4-FFF2-40B4-BE49-F238E27FC236}">
                <a16:creationId xmlns:a16="http://schemas.microsoft.com/office/drawing/2014/main" id="{E4BB6A0B-9383-CDFC-17B5-5F254DB8CD58}"/>
              </a:ext>
            </a:extLst>
          </p:cNvPr>
          <p:cNvPicPr>
            <a:picLocks noChangeAspect="1"/>
          </p:cNvPicPr>
          <p:nvPr/>
        </p:nvPicPr>
        <p:blipFill>
          <a:blip r:embed="rId2"/>
          <a:stretch>
            <a:fillRect/>
          </a:stretch>
        </p:blipFill>
        <p:spPr>
          <a:xfrm>
            <a:off x="624469" y="1736673"/>
            <a:ext cx="4240402" cy="2671776"/>
          </a:xfrm>
          <a:prstGeom prst="rect">
            <a:avLst/>
          </a:prstGeom>
        </p:spPr>
      </p:pic>
      <p:pic>
        <p:nvPicPr>
          <p:cNvPr id="6" name="Picture 5">
            <a:extLst>
              <a:ext uri="{FF2B5EF4-FFF2-40B4-BE49-F238E27FC236}">
                <a16:creationId xmlns:a16="http://schemas.microsoft.com/office/drawing/2014/main" id="{6343E75C-BF46-F4D9-BE57-3DB0F96D0D9C}"/>
              </a:ext>
            </a:extLst>
          </p:cNvPr>
          <p:cNvPicPr>
            <a:picLocks noChangeAspect="1"/>
          </p:cNvPicPr>
          <p:nvPr/>
        </p:nvPicPr>
        <p:blipFill>
          <a:blip r:embed="rId3"/>
          <a:stretch>
            <a:fillRect/>
          </a:stretch>
        </p:blipFill>
        <p:spPr>
          <a:xfrm>
            <a:off x="4864871" y="1888273"/>
            <a:ext cx="4189252" cy="2088995"/>
          </a:xfrm>
          <a:prstGeom prst="rect">
            <a:avLst/>
          </a:prstGeom>
        </p:spPr>
      </p:pic>
    </p:spTree>
    <p:extLst>
      <p:ext uri="{BB962C8B-B14F-4D97-AF65-F5344CB8AC3E}">
        <p14:creationId xmlns:p14="http://schemas.microsoft.com/office/powerpoint/2010/main" val="161138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C8BA-7CF4-54CD-ED78-AD47760209E4}"/>
              </a:ext>
            </a:extLst>
          </p:cNvPr>
          <p:cNvSpPr>
            <a:spLocks noGrp="1"/>
          </p:cNvSpPr>
          <p:nvPr>
            <p:ph type="title"/>
          </p:nvPr>
        </p:nvSpPr>
        <p:spPr>
          <a:xfrm>
            <a:off x="427846" y="345795"/>
            <a:ext cx="7688700" cy="535200"/>
          </a:xfrm>
        </p:spPr>
        <p:txBody>
          <a:bodyPr>
            <a:normAutofit fontScale="90000"/>
          </a:bodyPr>
          <a:lstStyle/>
          <a:p>
            <a:r>
              <a:rPr lang="en-US" dirty="0"/>
              <a:t>Data Cleaning</a:t>
            </a:r>
          </a:p>
        </p:txBody>
      </p:sp>
      <p:sp>
        <p:nvSpPr>
          <p:cNvPr id="3" name="Text Placeholder 2">
            <a:extLst>
              <a:ext uri="{FF2B5EF4-FFF2-40B4-BE49-F238E27FC236}">
                <a16:creationId xmlns:a16="http://schemas.microsoft.com/office/drawing/2014/main" id="{B6C3B270-BA62-3C49-83A0-26653738CD28}"/>
              </a:ext>
            </a:extLst>
          </p:cNvPr>
          <p:cNvSpPr>
            <a:spLocks noGrp="1"/>
          </p:cNvSpPr>
          <p:nvPr>
            <p:ph type="body" idx="1"/>
          </p:nvPr>
        </p:nvSpPr>
        <p:spPr>
          <a:xfrm>
            <a:off x="275982" y="785376"/>
            <a:ext cx="5353483" cy="3184501"/>
          </a:xfrm>
        </p:spPr>
        <p:txBody>
          <a:bodyPr>
            <a:noAutofit/>
          </a:bodyPr>
          <a:lstStyle/>
          <a:p>
            <a:pPr marL="146050" indent="0">
              <a:lnSpc>
                <a:spcPct val="200000"/>
              </a:lnSpc>
              <a:buNone/>
            </a:pPr>
            <a:r>
              <a:rPr lang="en-US" sz="1100" dirty="0"/>
              <a:t>After exploring the given dataset, the next step was to clean the dataset and only keep the information that is required. To do so, the following two cleaning methods were performed:</a:t>
            </a:r>
          </a:p>
          <a:p>
            <a:pPr>
              <a:lnSpc>
                <a:spcPct val="200000"/>
              </a:lnSpc>
            </a:pPr>
            <a:r>
              <a:rPr lang="en-US" sz="1100" dirty="0"/>
              <a:t>We dealt with the null values using the na_interpolation from the imputeTS library for the BMI column</a:t>
            </a:r>
          </a:p>
          <a:p>
            <a:pPr>
              <a:lnSpc>
                <a:spcPct val="200000"/>
              </a:lnSpc>
            </a:pPr>
            <a:r>
              <a:rPr lang="en-US" sz="1100" dirty="0"/>
              <a:t>We cannot use mean or na_interpolation to fill in the missing values because the column for hypertension is of binary data type. Therefore, we will delete any rows when the hypertension property has missing values.</a:t>
            </a:r>
          </a:p>
          <a:p>
            <a:pPr>
              <a:lnSpc>
                <a:spcPct val="200000"/>
              </a:lnSpc>
            </a:pPr>
            <a:r>
              <a:rPr lang="en-US" sz="1100" dirty="0"/>
              <a:t>We factorized the columns using as.factor method to categorize them because it will be easy to analyze these later.</a:t>
            </a:r>
          </a:p>
        </p:txBody>
      </p:sp>
      <p:sp>
        <p:nvSpPr>
          <p:cNvPr id="4" name="Slide Number Placeholder 3">
            <a:extLst>
              <a:ext uri="{FF2B5EF4-FFF2-40B4-BE49-F238E27FC236}">
                <a16:creationId xmlns:a16="http://schemas.microsoft.com/office/drawing/2014/main" id="{4ECAC3C1-B3E4-6252-7EC2-989BF3358ED7}"/>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8</a:t>
            </a:fld>
            <a:endParaRPr lang="en"/>
          </a:p>
        </p:txBody>
      </p:sp>
      <p:pic>
        <p:nvPicPr>
          <p:cNvPr id="2050" name="Picture 2" descr="Day 7: Data cleaning — All you need to know about it | by SaiGayatri Vadali  | Becoming Human: Artificial Intelligence Magazine">
            <a:extLst>
              <a:ext uri="{FF2B5EF4-FFF2-40B4-BE49-F238E27FC236}">
                <a16:creationId xmlns:a16="http://schemas.microsoft.com/office/drawing/2014/main" id="{ACF5CEED-7EE1-B182-25A3-8039DBE47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9465" y="1401581"/>
            <a:ext cx="3326358" cy="2865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43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AC8BA-7CF4-54CD-ED78-AD47760209E4}"/>
              </a:ext>
            </a:extLst>
          </p:cNvPr>
          <p:cNvSpPr>
            <a:spLocks noGrp="1"/>
          </p:cNvSpPr>
          <p:nvPr>
            <p:ph type="title"/>
          </p:nvPr>
        </p:nvSpPr>
        <p:spPr>
          <a:xfrm>
            <a:off x="727650" y="723918"/>
            <a:ext cx="7688700" cy="535200"/>
          </a:xfrm>
        </p:spPr>
        <p:txBody>
          <a:bodyPr>
            <a:normAutofit fontScale="90000"/>
          </a:bodyPr>
          <a:lstStyle/>
          <a:p>
            <a:r>
              <a:rPr lang="en-US" dirty="0"/>
              <a:t>Business Questions</a:t>
            </a:r>
          </a:p>
        </p:txBody>
      </p:sp>
      <p:sp>
        <p:nvSpPr>
          <p:cNvPr id="3" name="Text Placeholder 2">
            <a:extLst>
              <a:ext uri="{FF2B5EF4-FFF2-40B4-BE49-F238E27FC236}">
                <a16:creationId xmlns:a16="http://schemas.microsoft.com/office/drawing/2014/main" id="{B6C3B270-BA62-3C49-83A0-26653738CD28}"/>
              </a:ext>
            </a:extLst>
          </p:cNvPr>
          <p:cNvSpPr>
            <a:spLocks noGrp="1"/>
          </p:cNvSpPr>
          <p:nvPr>
            <p:ph type="body" idx="1"/>
          </p:nvPr>
        </p:nvSpPr>
        <p:spPr>
          <a:xfrm>
            <a:off x="727650" y="1387498"/>
            <a:ext cx="5145326" cy="3032083"/>
          </a:xfrm>
        </p:spPr>
        <p:txBody>
          <a:bodyPr>
            <a:normAutofit/>
          </a:bodyPr>
          <a:lstStyle/>
          <a:p>
            <a:pPr>
              <a:lnSpc>
                <a:spcPct val="150000"/>
              </a:lnSpc>
            </a:pPr>
            <a:r>
              <a:rPr lang="en-US" dirty="0"/>
              <a:t>Which aspects of a person affect the healthcare costs the most?</a:t>
            </a:r>
          </a:p>
          <a:p>
            <a:pPr>
              <a:lnSpc>
                <a:spcPct val="150000"/>
              </a:lnSpc>
            </a:pPr>
            <a:r>
              <a:rPr lang="en-US" dirty="0"/>
              <a:t>Which aspects of a person moderately affect healthcare costs?</a:t>
            </a:r>
          </a:p>
          <a:p>
            <a:pPr>
              <a:lnSpc>
                <a:spcPct val="150000"/>
              </a:lnSpc>
            </a:pPr>
            <a:r>
              <a:rPr lang="en-US" dirty="0"/>
              <a:t>Which aspects of a person have the least effect on their healthcare costs?</a:t>
            </a:r>
          </a:p>
          <a:p>
            <a:pPr>
              <a:lnSpc>
                <a:spcPct val="150000"/>
              </a:lnSpc>
            </a:pPr>
            <a:r>
              <a:rPr lang="en-US" dirty="0"/>
              <a:t>Which age group spends the most on health care?</a:t>
            </a:r>
          </a:p>
          <a:p>
            <a:pPr marL="14605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ECAC3C1-B3E4-6252-7EC2-989BF3358ED7}"/>
              </a:ext>
            </a:extLst>
          </p:cNvPr>
          <p:cNvSpPr>
            <a:spLocks noGrp="1"/>
          </p:cNvSpPr>
          <p:nvPr>
            <p:ph type="sldNum" idx="12"/>
          </p:nvPr>
        </p:nvSpPr>
        <p:spPr/>
        <p:txBody>
          <a:bodyPr>
            <a:normAutofit/>
          </a:bodyPr>
          <a:lstStyle/>
          <a:p>
            <a:pPr marL="0" lvl="0" indent="0" algn="r" rtl="0">
              <a:spcBef>
                <a:spcPts val="0"/>
              </a:spcBef>
              <a:spcAft>
                <a:spcPts val="0"/>
              </a:spcAft>
              <a:buNone/>
            </a:pPr>
            <a:fld id="{00000000-1234-1234-1234-123412341234}" type="slidenum">
              <a:rPr lang="en" smtClean="0"/>
              <a:t>9</a:t>
            </a:fld>
            <a:endParaRPr lang="en"/>
          </a:p>
        </p:txBody>
      </p:sp>
      <p:pic>
        <p:nvPicPr>
          <p:cNvPr id="1026" name="Picture 2" descr="6 Questions to Ask Yourself Before Starting a Business - AllBusiness.com">
            <a:extLst>
              <a:ext uri="{FF2B5EF4-FFF2-40B4-BE49-F238E27FC236}">
                <a16:creationId xmlns:a16="http://schemas.microsoft.com/office/drawing/2014/main" id="{89ED5E85-0D0E-6CF9-B217-AF8CF1F59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2976" y="1558484"/>
            <a:ext cx="2889363" cy="2490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8993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TM03090434[[fn=Wood Type]]</Template>
  <TotalTime>849</TotalTime>
  <Words>1286</Words>
  <Application>Microsoft Office PowerPoint</Application>
  <PresentationFormat>On-screen Show (16:9)</PresentationFormat>
  <Paragraphs>109</Paragraphs>
  <Slides>24</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Rockwell Condensed</vt:lpstr>
      <vt:lpstr>Rockwell</vt:lpstr>
      <vt:lpstr>Rockwell Extra Bold</vt:lpstr>
      <vt:lpstr>Lato</vt:lpstr>
      <vt:lpstr>Arial</vt:lpstr>
      <vt:lpstr>Wingdings</vt:lpstr>
      <vt:lpstr>Calibri</vt:lpstr>
      <vt:lpstr>Wood Type</vt:lpstr>
      <vt:lpstr>      IST – 687 Introduction to Data Science Final Project Health Management Organization                                                                                                                             </vt:lpstr>
      <vt:lpstr>Project Overview</vt:lpstr>
      <vt:lpstr>Assumptions</vt:lpstr>
      <vt:lpstr>Dataset and variables </vt:lpstr>
      <vt:lpstr>Data exploration</vt:lpstr>
      <vt:lpstr>Data exploration</vt:lpstr>
      <vt:lpstr>Data exploration in location</vt:lpstr>
      <vt:lpstr>Data Cleaning</vt:lpstr>
      <vt:lpstr>Business Questions</vt:lpstr>
      <vt:lpstr>Which aspects of a person affect the healthcare the most?</vt:lpstr>
      <vt:lpstr>smoker</vt:lpstr>
      <vt:lpstr>Body Mass index</vt:lpstr>
      <vt:lpstr>Exercise</vt:lpstr>
      <vt:lpstr>Which factors have the Moderate effect on healthcare </vt:lpstr>
      <vt:lpstr>Number of children a person has </vt:lpstr>
      <vt:lpstr>Hypertension</vt:lpstr>
      <vt:lpstr>Which factors have the least effect on healthcare </vt:lpstr>
      <vt:lpstr>Which age group spends the most on healthcare cost </vt:lpstr>
      <vt:lpstr>Models used for predictions</vt:lpstr>
      <vt:lpstr>Models used for predictions</vt:lpstr>
      <vt:lpstr>Recommendations</vt:lpstr>
      <vt:lpstr>Recommendations</vt:lpstr>
      <vt:lpstr>Recommendations to HMO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Transformation at Dominos</dc:title>
  <dc:creator>akshitha reddy</dc:creator>
  <cp:lastModifiedBy>akshitha reddy</cp:lastModifiedBy>
  <cp:revision>2</cp:revision>
  <dcterms:modified xsi:type="dcterms:W3CDTF">2022-12-10T07:51:47Z</dcterms:modified>
</cp:coreProperties>
</file>